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1"/>
  </p:notesMasterIdLst>
  <p:sldIdLst>
    <p:sldId id="710" r:id="rId2"/>
    <p:sldId id="532" r:id="rId3"/>
    <p:sldId id="531" r:id="rId4"/>
    <p:sldId id="428" r:id="rId5"/>
    <p:sldId id="442" r:id="rId6"/>
    <p:sldId id="711" r:id="rId7"/>
    <p:sldId id="445" r:id="rId8"/>
    <p:sldId id="438" r:id="rId9"/>
    <p:sldId id="439" r:id="rId10"/>
    <p:sldId id="410" r:id="rId11"/>
    <p:sldId id="411" r:id="rId12"/>
    <p:sldId id="412" r:id="rId13"/>
    <p:sldId id="413" r:id="rId14"/>
    <p:sldId id="712" r:id="rId15"/>
    <p:sldId id="844" r:id="rId16"/>
    <p:sldId id="266" r:id="rId17"/>
    <p:sldId id="449" r:id="rId18"/>
    <p:sldId id="457" r:id="rId19"/>
    <p:sldId id="458" r:id="rId20"/>
    <p:sldId id="459" r:id="rId21"/>
    <p:sldId id="460" r:id="rId22"/>
    <p:sldId id="713" r:id="rId23"/>
    <p:sldId id="714" r:id="rId24"/>
    <p:sldId id="845" r:id="rId25"/>
    <p:sldId id="501" r:id="rId26"/>
    <p:sldId id="715" r:id="rId27"/>
    <p:sldId id="716" r:id="rId28"/>
    <p:sldId id="846" r:id="rId29"/>
    <p:sldId id="502" r:id="rId30"/>
    <p:sldId id="717" r:id="rId31"/>
    <p:sldId id="718" r:id="rId32"/>
    <p:sldId id="847" r:id="rId33"/>
    <p:sldId id="503" r:id="rId34"/>
    <p:sldId id="733" r:id="rId35"/>
    <p:sldId id="734" r:id="rId36"/>
    <p:sldId id="735" r:id="rId37"/>
    <p:sldId id="736" r:id="rId38"/>
    <p:sldId id="848" r:id="rId39"/>
    <p:sldId id="504" r:id="rId40"/>
    <p:sldId id="849" r:id="rId41"/>
    <p:sldId id="719" r:id="rId42"/>
    <p:sldId id="730" r:id="rId43"/>
    <p:sldId id="850" r:id="rId44"/>
    <p:sldId id="720" r:id="rId45"/>
    <p:sldId id="729" r:id="rId46"/>
    <p:sldId id="851" r:id="rId47"/>
    <p:sldId id="721" r:id="rId48"/>
    <p:sldId id="723" r:id="rId49"/>
    <p:sldId id="726" r:id="rId50"/>
    <p:sldId id="727" r:id="rId51"/>
    <p:sldId id="728" r:id="rId52"/>
    <p:sldId id="852" r:id="rId53"/>
    <p:sldId id="731" r:id="rId54"/>
    <p:sldId id="732" r:id="rId55"/>
    <p:sldId id="853" r:id="rId56"/>
    <p:sldId id="505" r:id="rId57"/>
    <p:sldId id="737" r:id="rId58"/>
    <p:sldId id="738" r:id="rId59"/>
    <p:sldId id="741" r:id="rId60"/>
    <p:sldId id="742" r:id="rId61"/>
    <p:sldId id="743" r:id="rId62"/>
    <p:sldId id="854" r:id="rId63"/>
    <p:sldId id="506" r:id="rId64"/>
    <p:sldId id="744" r:id="rId65"/>
    <p:sldId id="745" r:id="rId66"/>
    <p:sldId id="746" r:id="rId67"/>
    <p:sldId id="855" r:id="rId68"/>
    <p:sldId id="856" r:id="rId69"/>
    <p:sldId id="507" r:id="rId70"/>
    <p:sldId id="748" r:id="rId71"/>
    <p:sldId id="747" r:id="rId72"/>
    <p:sldId id="857" r:id="rId73"/>
    <p:sldId id="508" r:id="rId74"/>
    <p:sldId id="749" r:id="rId75"/>
    <p:sldId id="752" r:id="rId76"/>
    <p:sldId id="750" r:id="rId77"/>
    <p:sldId id="858" r:id="rId78"/>
    <p:sldId id="509" r:id="rId79"/>
    <p:sldId id="754" r:id="rId80"/>
    <p:sldId id="756" r:id="rId81"/>
    <p:sldId id="755" r:id="rId82"/>
    <p:sldId id="757" r:id="rId83"/>
    <p:sldId id="759" r:id="rId84"/>
    <p:sldId id="760" r:id="rId85"/>
    <p:sldId id="761" r:id="rId86"/>
    <p:sldId id="859" r:id="rId87"/>
    <p:sldId id="510" r:id="rId88"/>
    <p:sldId id="764" r:id="rId89"/>
    <p:sldId id="765" r:id="rId90"/>
    <p:sldId id="860" r:id="rId91"/>
    <p:sldId id="511" r:id="rId92"/>
    <p:sldId id="768" r:id="rId93"/>
    <p:sldId id="769" r:id="rId94"/>
    <p:sldId id="861" r:id="rId95"/>
    <p:sldId id="512" r:id="rId96"/>
    <p:sldId id="772" r:id="rId97"/>
    <p:sldId id="773" r:id="rId98"/>
    <p:sldId id="862" r:id="rId99"/>
    <p:sldId id="513" r:id="rId100"/>
    <p:sldId id="776" r:id="rId101"/>
    <p:sldId id="777" r:id="rId102"/>
    <p:sldId id="863" r:id="rId103"/>
    <p:sldId id="514" r:id="rId104"/>
    <p:sldId id="779" r:id="rId105"/>
    <p:sldId id="780" r:id="rId106"/>
    <p:sldId id="864" r:id="rId107"/>
    <p:sldId id="516" r:id="rId108"/>
    <p:sldId id="782" r:id="rId109"/>
    <p:sldId id="784" r:id="rId110"/>
    <p:sldId id="785" r:id="rId111"/>
    <p:sldId id="865" r:id="rId112"/>
    <p:sldId id="517" r:id="rId113"/>
    <p:sldId id="787" r:id="rId114"/>
    <p:sldId id="788" r:id="rId115"/>
    <p:sldId id="866" r:id="rId116"/>
    <p:sldId id="518" r:id="rId117"/>
    <p:sldId id="789" r:id="rId118"/>
    <p:sldId id="791" r:id="rId119"/>
    <p:sldId id="792" r:id="rId120"/>
    <p:sldId id="867" r:id="rId121"/>
    <p:sldId id="519" r:id="rId122"/>
    <p:sldId id="794" r:id="rId123"/>
    <p:sldId id="795" r:id="rId124"/>
    <p:sldId id="868" r:id="rId125"/>
    <p:sldId id="520" r:id="rId126"/>
    <p:sldId id="797" r:id="rId127"/>
    <p:sldId id="798" r:id="rId128"/>
    <p:sldId id="799" r:id="rId129"/>
    <p:sldId id="800" r:id="rId130"/>
    <p:sldId id="801" r:id="rId131"/>
    <p:sldId id="802" r:id="rId132"/>
    <p:sldId id="803" r:id="rId133"/>
    <p:sldId id="869" r:id="rId134"/>
    <p:sldId id="804" r:id="rId135"/>
    <p:sldId id="805" r:id="rId136"/>
    <p:sldId id="870" r:id="rId137"/>
    <p:sldId id="806" r:id="rId138"/>
    <p:sldId id="807" r:id="rId139"/>
    <p:sldId id="809" r:id="rId140"/>
    <p:sldId id="810" r:id="rId141"/>
    <p:sldId id="871" r:id="rId142"/>
    <p:sldId id="521" r:id="rId143"/>
    <p:sldId id="812" r:id="rId144"/>
    <p:sldId id="813" r:id="rId145"/>
    <p:sldId id="814" r:id="rId146"/>
    <p:sldId id="815" r:id="rId147"/>
    <p:sldId id="816" r:id="rId148"/>
    <p:sldId id="817" r:id="rId149"/>
    <p:sldId id="818" r:id="rId150"/>
    <p:sldId id="819" r:id="rId151"/>
    <p:sldId id="820" r:id="rId152"/>
    <p:sldId id="872" r:id="rId153"/>
    <p:sldId id="522" r:id="rId154"/>
    <p:sldId id="822" r:id="rId155"/>
    <p:sldId id="823" r:id="rId156"/>
    <p:sldId id="824" r:id="rId157"/>
    <p:sldId id="825" r:id="rId158"/>
    <p:sldId id="826" r:id="rId159"/>
    <p:sldId id="873" r:id="rId160"/>
    <p:sldId id="523" r:id="rId161"/>
    <p:sldId id="828" r:id="rId162"/>
    <p:sldId id="829" r:id="rId163"/>
    <p:sldId id="830" r:id="rId164"/>
    <p:sldId id="874" r:id="rId165"/>
    <p:sldId id="832" r:id="rId166"/>
    <p:sldId id="833" r:id="rId167"/>
    <p:sldId id="875" r:id="rId168"/>
    <p:sldId id="447" r:id="rId169"/>
    <p:sldId id="482" r:id="rId170"/>
    <p:sldId id="835" r:id="rId171"/>
    <p:sldId id="836" r:id="rId172"/>
    <p:sldId id="837" r:id="rId173"/>
    <p:sldId id="838" r:id="rId174"/>
    <p:sldId id="839" r:id="rId175"/>
    <p:sldId id="841" r:id="rId176"/>
    <p:sldId id="842" r:id="rId177"/>
    <p:sldId id="843" r:id="rId178"/>
    <p:sldId id="876" r:id="rId179"/>
    <p:sldId id="407" r:id="rId1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979"/>
    <a:srgbClr val="ECFC00"/>
    <a:srgbClr val="FFFF00"/>
    <a:srgbClr val="EA6B66"/>
    <a:srgbClr val="00994D"/>
    <a:srgbClr val="007F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D082-5364-76A3-B949-AFCDD7830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419" y="891652"/>
            <a:ext cx="10947163" cy="1796130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Part 3 – Implementing Transformer from Scratch with </a:t>
            </a:r>
            <a:r>
              <a:rPr lang="en-US" sz="3600" b="1" dirty="0" err="1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PyTorch</a:t>
            </a:r>
            <a:r>
              <a:rPr lang="en-US" sz="3600" b="1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F088BF9-AB07-AB82-93C3-C22A14AC0DE7}"/>
              </a:ext>
            </a:extLst>
          </p:cNvPr>
          <p:cNvSpPr txBox="1">
            <a:spLocks/>
          </p:cNvSpPr>
          <p:nvPr/>
        </p:nvSpPr>
        <p:spPr>
          <a:xfrm>
            <a:off x="4348428" y="3222771"/>
            <a:ext cx="3495144" cy="453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Quang Duong</a:t>
            </a:r>
          </a:p>
        </p:txBody>
      </p:sp>
      <p:pic>
        <p:nvPicPr>
          <p:cNvPr id="4" name="Picture 3" descr="A blue and yellow snake logo&#10;&#10;Description automatically generated">
            <a:extLst>
              <a:ext uri="{FF2B5EF4-FFF2-40B4-BE49-F238E27FC236}">
                <a16:creationId xmlns:a16="http://schemas.microsoft.com/office/drawing/2014/main" id="{ED51C5D7-20A1-A8DB-A42E-F29FB3729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524" y="4435807"/>
            <a:ext cx="1047985" cy="1153278"/>
          </a:xfrm>
          <a:prstGeom prst="rect">
            <a:avLst/>
          </a:prstGeom>
        </p:spPr>
      </p:pic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A84E511-4EB7-1C66-619B-DC8F4A933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698" y="4341009"/>
            <a:ext cx="955779" cy="116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56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D930-A06E-1E36-AB0A-B4492BA5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D78-A680-C23F-D038-BB19840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B4B4C0-4D51-258A-7602-65376560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101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 </a:t>
            </a: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#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that projects the input into the vocabulary space.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applies the linear transformation to the input.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6844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Projection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nb_projection.ipynb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6924768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path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append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../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layer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Projection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Initiate configuration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5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7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3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the Projection class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projection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Projection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 random tensor to represent a batch of sequences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manual_seed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68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for reproducible result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rand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18158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Pass the tensor through the projection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projection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Initial input tensor: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Output: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Output shape: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32D8B3-B1F3-4916-BE55-0F9BF24D2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484" y="3682619"/>
            <a:ext cx="4770843" cy="1640404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52873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6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6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36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6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319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959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2EBD-2EF9-0B5D-C135-C3E82917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D7C7-0BE4-5A8A-F7D7-ADFA7831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Layer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749A6D3-2242-7C6C-BD5D-CFC21410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C95C5-08BB-AE36-90E5-B4C83A4D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C185F05-4A3E-B204-E47E-E62A755000F3}"/>
              </a:ext>
            </a:extLst>
          </p:cNvPr>
          <p:cNvSpPr/>
          <p:nvPr/>
        </p:nvSpPr>
        <p:spPr>
          <a:xfrm rot="2556482">
            <a:off x="9128956" y="5969979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AC8A3A-F429-EA95-03CB-53E763BA4234}"/>
              </a:ext>
            </a:extLst>
          </p:cNvPr>
          <p:cNvSpPr/>
          <p:nvPr/>
        </p:nvSpPr>
        <p:spPr>
          <a:xfrm>
            <a:off x="1102406" y="3589234"/>
            <a:ext cx="1076771" cy="150405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4854D69-6150-43BE-2089-442757A14098}"/>
              </a:ext>
            </a:extLst>
          </p:cNvPr>
          <p:cNvSpPr/>
          <p:nvPr/>
        </p:nvSpPr>
        <p:spPr>
          <a:xfrm flipH="1">
            <a:off x="726191" y="3749891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2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2780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6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6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6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600" b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	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US" sz="1600" b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sz="16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sz="16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sz="16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sz="1600" b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sz="1600" b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600" b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b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6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600" b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3731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35394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		connection.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		residual connection.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8496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095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B12B-8CE9-873A-0B78-BEA9E2F9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D77D-921E-8A30-9F03-BBD2C59C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13FA8F2-9619-1580-719C-F8C5C940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4DC33-966D-73D9-1AB3-D1C20B956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9E3A6DF-2FA5-B660-47EE-A7236B5CF5AA}"/>
              </a:ext>
            </a:extLst>
          </p:cNvPr>
          <p:cNvSpPr/>
          <p:nvPr/>
        </p:nvSpPr>
        <p:spPr>
          <a:xfrm rot="2556482">
            <a:off x="9060589" y="5653785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EF3B2-8ED1-5236-3101-F03C2326E07F}"/>
              </a:ext>
            </a:extLst>
          </p:cNvPr>
          <p:cNvSpPr/>
          <p:nvPr/>
        </p:nvSpPr>
        <p:spPr>
          <a:xfrm>
            <a:off x="838200" y="3589234"/>
            <a:ext cx="1340978" cy="150405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A1324769-0927-30E0-2F56-FBE660E27528}"/>
              </a:ext>
            </a:extLst>
          </p:cNvPr>
          <p:cNvSpPr/>
          <p:nvPr/>
        </p:nvSpPr>
        <p:spPr>
          <a:xfrm flipH="1">
            <a:off x="471360" y="3697138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7049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Encoder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nb_encoder.ipynb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6924768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layer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MultiHeadAttention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FeedForward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LayerNorm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encoder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EncoderLayer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Encoder</a:t>
            </a: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Define configuration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feature dimension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h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 number of heads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dropout ratio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d_ff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2048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the dimension of the feed forward network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batch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batch size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sequence length</a:t>
            </a:r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num_layers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number of encoder layer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the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MultiHeadAttention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&amp;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FeedForward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classes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self_attention_engine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MultiHeadAttention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feed_forward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FeedForward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d_ff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 </a:t>
            </a: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the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EncoderLayer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class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encoder_layer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EncoderLayer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self_attention_engine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feed_forward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the Encoder class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encoder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Encoder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encoder_layer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num_layers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1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5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6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1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6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1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864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915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266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144F-2125-CD86-C988-48E1C581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6407-124C-E376-2C6D-CE4DE21C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Transformer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0BA9FF-1FBD-C4EA-85E4-CEE099FC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0567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Encoder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nb_encoder.ipynb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6924768" cy="30469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 random tensor to represent a batch of sequences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manual_seed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68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for reproducible result of random process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rand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batch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 </a:t>
            </a: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Pass the tensor through the encoder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encoder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Initial input tensor: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Encoder Output: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Encoder Output's shape: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 </a:t>
            </a: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B3275F-631A-E808-236E-E41CEA7C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90" y="3930990"/>
            <a:ext cx="5116417" cy="2342120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376277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5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58"/>
                            </p:stCondLst>
                            <p:childTnLst>
                              <p:par>
                                <p:cTn id="29" presetID="1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58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450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44BBD-B0D7-A225-7A0B-82D2BE059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C32C-A358-72B6-07E3-21FE8A2E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Layer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7D7696B-3A97-DFBA-3E16-F6CC542F6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5C2A0-F5D0-9517-7CEC-BD5C0BDD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5694A8-5269-1A17-B418-FE272AEBE9C4}"/>
              </a:ext>
            </a:extLst>
          </p:cNvPr>
          <p:cNvSpPr/>
          <p:nvPr/>
        </p:nvSpPr>
        <p:spPr>
          <a:xfrm rot="2556482">
            <a:off x="7641987" y="5926060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E5A24-B1AC-D74E-893C-2C5D6330B205}"/>
              </a:ext>
            </a:extLst>
          </p:cNvPr>
          <p:cNvSpPr/>
          <p:nvPr/>
        </p:nvSpPr>
        <p:spPr>
          <a:xfrm>
            <a:off x="2239177" y="2905570"/>
            <a:ext cx="1068045" cy="218772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E8494241-A58E-85A9-AF13-45DCA3635EFE}"/>
              </a:ext>
            </a:extLst>
          </p:cNvPr>
          <p:cNvSpPr/>
          <p:nvPr/>
        </p:nvSpPr>
        <p:spPr>
          <a:xfrm rot="10800000" flipH="1">
            <a:off x="3383379" y="2905570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3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6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sz="1600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sz="1600" noProof="1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5322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617716" cy="329320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6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sz="1600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sz="16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sz="1600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16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     </a:t>
            </a: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0689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187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C1E4-3726-2D47-EB5C-1927D81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B741-F1F8-666A-CDD0-00AF028C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84FDB3A-756D-394A-E500-EBF44362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CF61B-6DEF-5E39-AE8B-F3802626F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2DFC65A-14A0-6BFD-8987-4425F2B42EA3}"/>
              </a:ext>
            </a:extLst>
          </p:cNvPr>
          <p:cNvSpPr/>
          <p:nvPr/>
        </p:nvSpPr>
        <p:spPr>
          <a:xfrm rot="2556482">
            <a:off x="7578963" y="5669686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7F65B1-66AC-8B41-E094-A3248CFFA1A1}"/>
              </a:ext>
            </a:extLst>
          </p:cNvPr>
          <p:cNvSpPr/>
          <p:nvPr/>
        </p:nvSpPr>
        <p:spPr>
          <a:xfrm>
            <a:off x="2239177" y="2905570"/>
            <a:ext cx="1307328" cy="218772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065BC520-00E6-564F-14A0-38982A3BFBAF}"/>
              </a:ext>
            </a:extLst>
          </p:cNvPr>
          <p:cNvSpPr/>
          <p:nvPr/>
        </p:nvSpPr>
        <p:spPr>
          <a:xfrm rot="10800000" flipH="1">
            <a:off x="3571163" y="4382678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1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6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6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r>
              <a:rPr lang="en-US" sz="1600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sz="1600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600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sz="1600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r>
              <a:rPr lang="en-US" sz="1600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3217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Decoder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nb_decoder.ipynb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6924768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layer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MultiHeadAttention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FeedForward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LayerNorm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decoder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DecoderLayer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Decoder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Define configuration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feature dimension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h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 number of heads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dropout ratio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d_ff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2048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the dimension of the feed forward network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batch size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sequence length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num_layers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number of encoder layer</a:t>
            </a: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the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MultiHeadAttention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and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FeedForward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classes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self_attention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MultiHeadAttention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encoder_decoder_attention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MultiHeadAttention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feed_forward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FeedForward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d_ff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the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DecoderLayer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class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decoder_layer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DecoderLayer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self_attention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encoder_decoder_attention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feed_forward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94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5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4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2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6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Decoder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nb_decoder.ipynb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6389932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the Decoder class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decoder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Decoder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decoder_layer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num_layers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 random tensor to represent a batch of sequences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manual_seed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68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for reproducible result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rand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600" dirty="0">
              <a:solidFill>
                <a:srgbClr val="FFC600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manual_seed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101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for reproducible result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encoder_output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rand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Pass the tensor through the decoder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decoder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encoder_output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18158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Initial input tensor: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Encoder output tensor: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encoder_output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Decoder Output: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Decoder Output's shape: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 </a:t>
            </a: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B25318-AEA1-F193-9200-D85D14F6F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717" y="3734313"/>
            <a:ext cx="4448274" cy="2977360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380738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5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2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7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36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8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413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15E1D-932B-FBDD-FE45-27C477D1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CE96-756F-F6B7-E2A9-0F5DB215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F20AEB0-A0DF-8029-2108-4F34A434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9515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626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6CC9D-45FA-BCE4-646B-F3F9EBCD0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03A6-1651-009A-2131-6A2151F7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588EF21-B095-1E6C-CA3A-A91703BE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49021-E069-39A4-D4F7-3B5886091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3B8C08B9-DD8B-7848-9B60-B8CC775EA307}"/>
              </a:ext>
            </a:extLst>
          </p:cNvPr>
          <p:cNvSpPr/>
          <p:nvPr/>
        </p:nvSpPr>
        <p:spPr>
          <a:xfrm rot="2556482">
            <a:off x="6348369" y="5969979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C7EE5-F80B-1014-4FF3-FC7729F3B4C9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A713648E-1595-E220-FA02-0747F94568EA}"/>
              </a:ext>
            </a:extLst>
          </p:cNvPr>
          <p:cNvSpPr/>
          <p:nvPr/>
        </p:nvSpPr>
        <p:spPr>
          <a:xfrm flipH="1">
            <a:off x="465728" y="4163261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9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537729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1F576F-5823-58F3-B05C-66853CB92EDE}"/>
              </a:ext>
            </a:extLst>
          </p:cNvPr>
          <p:cNvSpPr txBox="1"/>
          <p:nvPr/>
        </p:nvSpPr>
        <p:spPr>
          <a:xfrm>
            <a:off x="6145283" y="2236822"/>
            <a:ext cx="5377296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	 super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3375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0368040" cy="393954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1F576F-5823-58F3-B05C-66853CB92EDE}"/>
              </a:ext>
            </a:extLst>
          </p:cNvPr>
          <p:cNvSpPr txBox="1"/>
          <p:nvPr/>
        </p:nvSpPr>
        <p:spPr>
          <a:xfrm>
            <a:off x="6145283" y="2236822"/>
            <a:ext cx="537729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4348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Transformer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464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0AB1B-7D6C-A1CF-78E3-79CD2593A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B5C-39F3-D518-23E3-4890128B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Transformer Model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2599F44-12A6-82BA-95C0-1BC7112B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9BF3A-C7AD-2A2F-6ADE-DB6E018E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F697638-B4C9-EEC3-7BB9-C8118D922C2C}"/>
              </a:ext>
            </a:extLst>
          </p:cNvPr>
          <p:cNvSpPr/>
          <p:nvPr/>
        </p:nvSpPr>
        <p:spPr>
          <a:xfrm>
            <a:off x="11350862" y="1938337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3C4AE-30DC-D433-8751-150A3871D87D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31E493-3245-A4C7-AD32-DDBC6F2E26C8}"/>
              </a:ext>
            </a:extLst>
          </p:cNvPr>
          <p:cNvSpPr/>
          <p:nvPr/>
        </p:nvSpPr>
        <p:spPr>
          <a:xfrm>
            <a:off x="9595337" y="3187582"/>
            <a:ext cx="1755525" cy="26919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39E92-B842-2ED7-17D9-3C7BE988A2BD}"/>
              </a:ext>
            </a:extLst>
          </p:cNvPr>
          <p:cNvSpPr/>
          <p:nvPr/>
        </p:nvSpPr>
        <p:spPr>
          <a:xfrm>
            <a:off x="5659548" y="5754977"/>
            <a:ext cx="954897" cy="26919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62475FBB-1020-B4EC-8FB8-BB307121682A}"/>
              </a:ext>
            </a:extLst>
          </p:cNvPr>
          <p:cNvSpPr/>
          <p:nvPr/>
        </p:nvSpPr>
        <p:spPr>
          <a:xfrm flipH="1">
            <a:off x="465728" y="4163261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6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3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Transformer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3532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Transformer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Initialize the source &amp; target positional encoding 	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38466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Transformer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6400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Transformer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2780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uniform distribution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198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5179D-7660-07CE-7E2C-273BCBC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9FDF-AC3B-63DC-B269-2A87CE28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| Put it all together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1B4EF78-37C9-874D-A42E-0416A5305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234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Creating Transformer Model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6389932" cy="42780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path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append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../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utils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create_tranformer_model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utils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load_config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get_dataset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get_tokenizer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## Get Config, dataset, tokenizers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config_file_path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../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config.json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load_config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config_file_path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dataset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get_dataset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tokenizer_src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get_tokenizer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dataset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language_source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tokenizer_tgt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get_tokenizer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dataset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language_target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42780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## Define model, random input and get random output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Define the dimensions and vocabulary size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Define the parameters for the transformer model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vocab_size_src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10000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vocab_size_tgt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10000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100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the transformer model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transformer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create_tranformer_model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vocab_size_src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vocab_size_tgt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44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96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4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7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36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66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86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6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26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62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721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22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323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Creating Transformer Model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6389932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Now you can use the transformer model for encoding, decoding, and projecting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For example, to encode a batch of source sequences: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manual_seed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68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for reproducible result of random process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randint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vocab_size_src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 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[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,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]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encoder_output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encode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And to decode a batch of target sequences: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manual_seed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101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for reproducible result of random process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tgt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randint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vocab_size_tgt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 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[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,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]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decoder_output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decode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tgt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encoder_output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And to project the decoder output: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projected_output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project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decoder_output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predicted_token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is the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indice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of the max value in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projection_output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predicted_tokens_tensors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max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projected_output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dim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Convert predicted tokens to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numpy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array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predicted_tokens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predicted_tokens_tensors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squeeze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predicted_tokens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predicted_tokens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detach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cpu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numpy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74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45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15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7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4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40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76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31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1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91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214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865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Creating Transformer Model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8156250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## Find the EOS token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idx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eos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enumerate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predicted_tokens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):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eos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eos_idx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idx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break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## Get predicted sequence until EOS</a:t>
            </a:r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predicted_token_sequence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predicted_tokens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[: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eos_idx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## Word decode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Pass the tensor through the target tokenizer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decoded_words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tokenizer_tgt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decode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predicted_token_sequence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Predicted sequence: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decoded_words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 </a:t>
            </a: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BF55B6-1459-D8D0-C8EA-244D4EDB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64" y="5662636"/>
            <a:ext cx="7058025" cy="590550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324629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4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60"/>
                            </p:stCondLst>
                            <p:childTnLst>
                              <p:par>
                                <p:cTn id="35" presetID="1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96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184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C577C-FF08-5022-39B3-4A7466C18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F9EA4B-F100-48B7-3B4B-13B6C33A51B1}"/>
              </a:ext>
            </a:extLst>
          </p:cNvPr>
          <p:cNvCxnSpPr>
            <a:cxnSpLocks/>
          </p:cNvCxnSpPr>
          <p:nvPr/>
        </p:nvCxnSpPr>
        <p:spPr>
          <a:xfrm>
            <a:off x="4854586" y="3316548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79402-A93A-01C3-11F6-4AD7ABD6CB65}"/>
              </a:ext>
            </a:extLst>
          </p:cNvPr>
          <p:cNvCxnSpPr>
            <a:cxnSpLocks/>
          </p:cNvCxnSpPr>
          <p:nvPr/>
        </p:nvCxnSpPr>
        <p:spPr>
          <a:xfrm>
            <a:off x="4854586" y="4591227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043057-7CC4-D1B8-AFA8-F35F7496D1F9}"/>
                  </a:ext>
                </a:extLst>
              </p:cNvPr>
              <p:cNvSpPr txBox="1"/>
              <p:nvPr/>
            </p:nvSpPr>
            <p:spPr>
              <a:xfrm>
                <a:off x="9168511" y="3537984"/>
                <a:ext cx="1225335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0:1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043057-7CC4-D1B8-AFA8-F35F7496D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511" y="3537984"/>
                <a:ext cx="1225335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538DC9-0166-99CF-9326-64F239DAB86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543854" y="3316548"/>
            <a:ext cx="1499824" cy="36669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39E823-9007-2A62-ED52-BC504941BC3A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555160" y="4063512"/>
            <a:ext cx="1488518" cy="52771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9FB82-5118-4BD7-85D9-A19366A5954E}"/>
                  </a:ext>
                </a:extLst>
              </p:cNvPr>
              <p:cNvSpPr txBox="1"/>
              <p:nvPr/>
            </p:nvSpPr>
            <p:spPr>
              <a:xfrm>
                <a:off x="4795627" y="2139206"/>
                <a:ext cx="906979" cy="75892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9FB82-5118-4BD7-85D9-A19366A59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627" y="2139206"/>
                <a:ext cx="906979" cy="758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A37F6D-A96C-0236-CACF-BC53C8617B3E}"/>
                  </a:ext>
                </a:extLst>
              </p:cNvPr>
              <p:cNvSpPr txBox="1"/>
              <p:nvPr/>
            </p:nvSpPr>
            <p:spPr>
              <a:xfrm>
                <a:off x="2966615" y="2904993"/>
                <a:ext cx="554767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A37F6D-A96C-0236-CACF-BC53C8617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615" y="2904993"/>
                <a:ext cx="554767" cy="823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E52332-09DE-8B02-AE33-C6C62DA38F58}"/>
                  </a:ext>
                </a:extLst>
              </p:cNvPr>
              <p:cNvSpPr txBox="1"/>
              <p:nvPr/>
            </p:nvSpPr>
            <p:spPr>
              <a:xfrm>
                <a:off x="6384754" y="2898132"/>
                <a:ext cx="1159100" cy="836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0420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11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4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</m:t>
                              </m:r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8438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E52332-09DE-8B02-AE33-C6C62DA38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754" y="2898132"/>
                <a:ext cx="1159100" cy="836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85B6AA-C18E-4F56-C65C-0F6540D72212}"/>
                  </a:ext>
                </a:extLst>
              </p:cNvPr>
              <p:cNvSpPr txBox="1"/>
              <p:nvPr/>
            </p:nvSpPr>
            <p:spPr>
              <a:xfrm>
                <a:off x="2686923" y="4154473"/>
                <a:ext cx="1290481" cy="873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0.123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0.246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𝑛𝑝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85B6AA-C18E-4F56-C65C-0F6540D72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3" y="4154473"/>
                <a:ext cx="1290481" cy="8735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16E2BA-74AC-1D1F-647D-8D5F003337E8}"/>
                  </a:ext>
                </a:extLst>
              </p:cNvPr>
              <p:cNvSpPr txBox="1"/>
              <p:nvPr/>
            </p:nvSpPr>
            <p:spPr>
              <a:xfrm>
                <a:off x="6396060" y="4165662"/>
                <a:ext cx="1159100" cy="85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0.4648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0.5352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16E2BA-74AC-1D1F-647D-8D5F00333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60" y="4165662"/>
                <a:ext cx="1159100" cy="8511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0228DB-14E8-D23D-2142-7608F9CEB3D7}"/>
                  </a:ext>
                </a:extLst>
              </p:cNvPr>
              <p:cNvSpPr txBox="1"/>
              <p:nvPr/>
            </p:nvSpPr>
            <p:spPr>
              <a:xfrm>
                <a:off x="3016019" y="2345620"/>
                <a:ext cx="4559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0228DB-14E8-D23D-2142-7608F9CEB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019" y="2345620"/>
                <a:ext cx="455958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172B62-4AD0-EEBA-73DB-42648E1EE849}"/>
                  </a:ext>
                </a:extLst>
              </p:cNvPr>
              <p:cNvSpPr txBox="1"/>
              <p:nvPr/>
            </p:nvSpPr>
            <p:spPr>
              <a:xfrm>
                <a:off x="6747631" y="2345620"/>
                <a:ext cx="41857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172B62-4AD0-EEBA-73DB-42648E1EE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31" y="2345620"/>
                <a:ext cx="418576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97F973-1E03-0345-1212-01325A3177D4}"/>
              </a:ext>
            </a:extLst>
          </p:cNvPr>
          <p:cNvCxnSpPr>
            <a:cxnSpLocks/>
          </p:cNvCxnSpPr>
          <p:nvPr/>
        </p:nvCxnSpPr>
        <p:spPr>
          <a:xfrm>
            <a:off x="3817093" y="2523342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10E792-00D9-765C-7CEA-2B1416C7A575}"/>
              </a:ext>
            </a:extLst>
          </p:cNvPr>
          <p:cNvCxnSpPr>
            <a:cxnSpLocks/>
          </p:cNvCxnSpPr>
          <p:nvPr/>
        </p:nvCxnSpPr>
        <p:spPr>
          <a:xfrm>
            <a:off x="5834584" y="2530286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028DC1-F29A-E5AB-64AF-886AA0A6B9E3}"/>
                  </a:ext>
                </a:extLst>
              </p:cNvPr>
              <p:cNvSpPr txBox="1"/>
              <p:nvPr/>
            </p:nvSpPr>
            <p:spPr>
              <a:xfrm>
                <a:off x="2613803" y="3141322"/>
                <a:ext cx="39709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028DC1-F29A-E5AB-64AF-886AA0A6B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03" y="3141322"/>
                <a:ext cx="39709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E24B2B-5E94-F806-6BD8-6520BA1FD14A}"/>
                  </a:ext>
                </a:extLst>
              </p:cNvPr>
              <p:cNvSpPr txBox="1"/>
              <p:nvPr/>
            </p:nvSpPr>
            <p:spPr>
              <a:xfrm>
                <a:off x="6096000" y="3133084"/>
                <a:ext cx="38747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E24B2B-5E94-F806-6BD8-6520BA1FD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33084"/>
                <a:ext cx="38747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9F2FC2-3750-C833-F472-AB24084FC439}"/>
                  </a:ext>
                </a:extLst>
              </p:cNvPr>
              <p:cNvSpPr txBox="1"/>
              <p:nvPr/>
            </p:nvSpPr>
            <p:spPr>
              <a:xfrm>
                <a:off x="2363542" y="4406561"/>
                <a:ext cx="39709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9F2FC2-3750-C833-F472-AB24084FC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542" y="4406561"/>
                <a:ext cx="39709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1754C2-7792-E4A7-41F9-1498A086600B}"/>
                  </a:ext>
                </a:extLst>
              </p:cNvPr>
              <p:cNvSpPr txBox="1"/>
              <p:nvPr/>
            </p:nvSpPr>
            <p:spPr>
              <a:xfrm>
                <a:off x="6095999" y="4406561"/>
                <a:ext cx="38747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1754C2-7792-E4A7-41F9-1498A0866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406561"/>
                <a:ext cx="38747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9155F97-8375-9BE8-B76E-FC9B60E86311}"/>
              </a:ext>
            </a:extLst>
          </p:cNvPr>
          <p:cNvSpPr txBox="1"/>
          <p:nvPr/>
        </p:nvSpPr>
        <p:spPr>
          <a:xfrm>
            <a:off x="4699433" y="3365632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A25ED5-28B0-B9C9-015B-B4AD1A3A5319}"/>
              </a:ext>
            </a:extLst>
          </p:cNvPr>
          <p:cNvSpPr txBox="1"/>
          <p:nvPr/>
        </p:nvSpPr>
        <p:spPr>
          <a:xfrm>
            <a:off x="4685558" y="4579745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866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 err="1"/>
              <a:t>Softmax</a:t>
            </a:r>
            <a:r>
              <a:rPr lang="en-US" dirty="0"/>
              <a:t>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nb_softmax_fn.ipynb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8156250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numpy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np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input tensor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tensor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([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0.123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0.264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np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EFFFF"/>
                </a:solidFill>
                <a:latin typeface="Consolas" panose="020B0609020204030204" pitchFamily="49" charset="0"/>
              </a:rPr>
              <a:t>inf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apply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softmax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to the input tensor to obtain the output tensor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output_tensor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softmax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dim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output_tensor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output_tensor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157CBE-8A43-14CA-8187-16D810E9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45" y="4777549"/>
            <a:ext cx="3038475" cy="1000125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76797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08"/>
                            </p:stCondLst>
                            <p:childTnLst>
                              <p:par>
                                <p:cTn id="29" presetID="1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08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9090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A46B5-D731-3CAC-98E2-3E1B2C352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6C25D-B960-9724-6AD7-7CB869391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>
                <a:latin typeface="Segoe WPC"/>
              </a:rPr>
              <a:t>Context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Given a machine translation task of transformer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Translate French sentence to English sentence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>
                <a:latin typeface="Segoe WPC"/>
              </a:rPr>
              <a:t>Configurations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latin typeface="Segoe WPC"/>
              </a:rPr>
              <a:t>seq_len</a:t>
            </a:r>
            <a:r>
              <a:rPr lang="en-US" dirty="0">
                <a:latin typeface="Segoe WPC"/>
              </a:rPr>
              <a:t> = 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en_vocabulary_size</a:t>
            </a:r>
            <a:r>
              <a:rPr lang="en-US" dirty="0"/>
              <a:t> =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latin typeface="Segoe WPC"/>
              </a:rPr>
              <a:t>english_tokenizer</a:t>
            </a:r>
            <a:r>
              <a:rPr lang="en-US" b="1" dirty="0">
                <a:latin typeface="Segoe WPC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{"Am" : 0,"Fine": 1,"I": 2,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"Hi": 3}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0450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A46B5-D731-3CAC-98E2-3E1B2C352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2CAD56-B867-0086-B8BB-5CA116A5475C}"/>
              </a:ext>
            </a:extLst>
          </p:cNvPr>
          <p:cNvSpPr/>
          <p:nvPr/>
        </p:nvSpPr>
        <p:spPr>
          <a:xfrm>
            <a:off x="4333704" y="2471790"/>
            <a:ext cx="1598063" cy="57308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592AEA-4DD9-5643-ABA4-DDF63B08B795}"/>
              </a:ext>
            </a:extLst>
          </p:cNvPr>
          <p:cNvCxnSpPr/>
          <p:nvPr/>
        </p:nvCxnSpPr>
        <p:spPr>
          <a:xfrm>
            <a:off x="5931767" y="2762348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D7B034-9117-5E3C-4DB1-160C540C2FF3}"/>
              </a:ext>
            </a:extLst>
          </p:cNvPr>
          <p:cNvCxnSpPr/>
          <p:nvPr/>
        </p:nvCxnSpPr>
        <p:spPr>
          <a:xfrm>
            <a:off x="3544642" y="2762348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0AD955-A96B-D37F-4F35-F3AA186920AD}"/>
              </a:ext>
            </a:extLst>
          </p:cNvPr>
          <p:cNvSpPr txBox="1"/>
          <p:nvPr/>
        </p:nvSpPr>
        <p:spPr>
          <a:xfrm>
            <a:off x="6790204" y="2170301"/>
            <a:ext cx="2095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[[0.3, 0.2, 0.4, 0.1],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EB492A-7422-C0CE-963E-AFB44D1593CE}"/>
              </a:ext>
            </a:extLst>
          </p:cNvPr>
          <p:cNvSpPr txBox="1"/>
          <p:nvPr/>
        </p:nvSpPr>
        <p:spPr>
          <a:xfrm>
            <a:off x="6790204" y="2565790"/>
            <a:ext cx="20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[0.4, 0.1, 0.3, 0.2],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D9DF66-76A6-9B5E-DE16-21BF546C3E7A}"/>
              </a:ext>
            </a:extLst>
          </p:cNvPr>
          <p:cNvSpPr txBox="1"/>
          <p:nvPr/>
        </p:nvSpPr>
        <p:spPr>
          <a:xfrm>
            <a:off x="9257124" y="1863078"/>
            <a:ext cx="238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Target sentence (En)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FC25E2-3093-B6E2-6F1B-24EB637066BE}"/>
              </a:ext>
            </a:extLst>
          </p:cNvPr>
          <p:cNvSpPr txBox="1"/>
          <p:nvPr/>
        </p:nvSpPr>
        <p:spPr>
          <a:xfrm>
            <a:off x="10665846" y="2296669"/>
            <a:ext cx="512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/>
              <a:t>2</a:t>
            </a:r>
            <a:r>
              <a:rPr lang="en-US" dirty="0"/>
              <a:t>, </a:t>
            </a:r>
          </a:p>
          <a:p>
            <a:r>
              <a:rPr lang="en-US" dirty="0"/>
              <a:t> </a:t>
            </a:r>
            <a:r>
              <a:rPr lang="en-US" b="1" dirty="0"/>
              <a:t>0</a:t>
            </a:r>
            <a:r>
              <a:rPr lang="en-US" dirty="0"/>
              <a:t>, </a:t>
            </a:r>
          </a:p>
          <a:p>
            <a:r>
              <a:rPr lang="en-US" dirty="0"/>
              <a:t> </a:t>
            </a:r>
            <a:r>
              <a:rPr lang="en-US" b="1" dirty="0"/>
              <a:t>1</a:t>
            </a:r>
            <a:r>
              <a:rPr lang="en-US" dirty="0"/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55B09-DCA0-232F-2D64-303B70C28A90}"/>
              </a:ext>
            </a:extLst>
          </p:cNvPr>
          <p:cNvSpPr txBox="1"/>
          <p:nvPr/>
        </p:nvSpPr>
        <p:spPr>
          <a:xfrm>
            <a:off x="6790204" y="1863078"/>
            <a:ext cx="139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Predictions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734D96-9DFE-5086-0FD4-37F6A26A66B6}"/>
              </a:ext>
            </a:extLst>
          </p:cNvPr>
          <p:cNvSpPr txBox="1"/>
          <p:nvPr/>
        </p:nvSpPr>
        <p:spPr>
          <a:xfrm>
            <a:off x="2735836" y="2296669"/>
            <a:ext cx="701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WPC"/>
              </a:rPr>
              <a:t>"Je</a:t>
            </a:r>
          </a:p>
          <a:p>
            <a:r>
              <a:rPr lang="en-US" dirty="0" err="1">
                <a:latin typeface="Segoe WPC"/>
              </a:rPr>
              <a:t>Vais</a:t>
            </a:r>
            <a:endParaRPr lang="en-US" dirty="0">
              <a:latin typeface="Segoe WPC"/>
            </a:endParaRPr>
          </a:p>
          <a:p>
            <a:r>
              <a:rPr lang="en-US" dirty="0">
                <a:latin typeface="Segoe WPC"/>
              </a:rPr>
              <a:t>Bien"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3DFF6-6100-FC97-0593-BF11A22743C2}"/>
              </a:ext>
            </a:extLst>
          </p:cNvPr>
          <p:cNvSpPr txBox="1"/>
          <p:nvPr/>
        </p:nvSpPr>
        <p:spPr>
          <a:xfrm>
            <a:off x="6790204" y="2944320"/>
            <a:ext cx="20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[0.3, 0.5, 0.1, 0.2]]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DAD241-3E77-053D-D605-E758C60957B2}"/>
              </a:ext>
            </a:extLst>
          </p:cNvPr>
          <p:cNvSpPr txBox="1"/>
          <p:nvPr/>
        </p:nvSpPr>
        <p:spPr>
          <a:xfrm>
            <a:off x="9811570" y="2296669"/>
            <a:ext cx="681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WPC"/>
              </a:rPr>
              <a:t>"I</a:t>
            </a:r>
          </a:p>
          <a:p>
            <a:r>
              <a:rPr lang="en-US" dirty="0">
                <a:latin typeface="Segoe WPC"/>
              </a:rPr>
              <a:t>Am</a:t>
            </a:r>
          </a:p>
          <a:p>
            <a:r>
              <a:rPr lang="en-US" dirty="0">
                <a:latin typeface="Segoe WPC"/>
              </a:rPr>
              <a:t>Fine"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67C313-8C6C-569A-7869-ACE9217F90C1}"/>
              </a:ext>
            </a:extLst>
          </p:cNvPr>
          <p:cNvSpPr txBox="1"/>
          <p:nvPr/>
        </p:nvSpPr>
        <p:spPr>
          <a:xfrm>
            <a:off x="2311884" y="1863078"/>
            <a:ext cx="238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Source sentence (Fr)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A82877-DFAD-F34D-A311-85EA192FCDCB}"/>
              </a:ext>
            </a:extLst>
          </p:cNvPr>
          <p:cNvSpPr txBox="1"/>
          <p:nvPr/>
        </p:nvSpPr>
        <p:spPr>
          <a:xfrm>
            <a:off x="3291" y="1756205"/>
            <a:ext cx="96603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1</a:t>
            </a:r>
            <a:r>
              <a:rPr lang="en-US" b="1" i="0" baseline="30000" dirty="0">
                <a:effectLst/>
                <a:latin typeface="Segoe WPC"/>
              </a:rPr>
              <a:t>st</a:t>
            </a:r>
            <a:r>
              <a:rPr lang="en-US" b="1" i="0" dirty="0">
                <a:effectLst/>
                <a:latin typeface="Segoe WPC"/>
              </a:rPr>
              <a:t> step</a:t>
            </a:r>
            <a:endParaRPr lang="en-US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011DA9-0423-2FAB-0253-6E9128D3375E}"/>
              </a:ext>
            </a:extLst>
          </p:cNvPr>
          <p:cNvCxnSpPr/>
          <p:nvPr/>
        </p:nvCxnSpPr>
        <p:spPr>
          <a:xfrm>
            <a:off x="0" y="1747992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872DB2-2568-7B18-84D0-AE707D777705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7406523-9B6E-9B29-8304-6297BA4D880F}"/>
              </a:ext>
            </a:extLst>
          </p:cNvPr>
          <p:cNvSpPr txBox="1"/>
          <p:nvPr/>
        </p:nvSpPr>
        <p:spPr>
          <a:xfrm>
            <a:off x="3291" y="3429000"/>
            <a:ext cx="102694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2</a:t>
            </a:r>
            <a:r>
              <a:rPr lang="en-US" b="1" i="0" baseline="30000" dirty="0">
                <a:effectLst/>
                <a:latin typeface="Segoe WPC"/>
              </a:rPr>
              <a:t>nd</a:t>
            </a:r>
            <a:r>
              <a:rPr lang="en-US" b="1" i="0" dirty="0">
                <a:effectLst/>
                <a:latin typeface="Segoe WPC"/>
              </a:rPr>
              <a:t> step</a:t>
            </a:r>
            <a:endParaRPr lang="en-US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9A6322-AC7C-BDF0-6337-A3ED7A694491}"/>
              </a:ext>
            </a:extLst>
          </p:cNvPr>
          <p:cNvCxnSpPr>
            <a:cxnSpLocks/>
          </p:cNvCxnSpPr>
          <p:nvPr/>
        </p:nvCxnSpPr>
        <p:spPr>
          <a:xfrm>
            <a:off x="7803590" y="3315083"/>
            <a:ext cx="0" cy="483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870C35-32E1-2D23-AA60-4F8E99102D4C}"/>
              </a:ext>
            </a:extLst>
          </p:cNvPr>
          <p:cNvSpPr txBox="1"/>
          <p:nvPr/>
        </p:nvSpPr>
        <p:spPr>
          <a:xfrm>
            <a:off x="6648681" y="3378251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D6D267-1939-6079-47C4-D26DEB7896EE}"/>
              </a:ext>
            </a:extLst>
          </p:cNvPr>
          <p:cNvSpPr txBox="1"/>
          <p:nvPr/>
        </p:nvSpPr>
        <p:spPr>
          <a:xfrm>
            <a:off x="6828569" y="3862931"/>
            <a:ext cx="379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[[0.2612, 0.2363, </a:t>
            </a:r>
            <a:r>
              <a:rPr lang="en-US" b="1" dirty="0"/>
              <a:t>0.2887</a:t>
            </a:r>
            <a:r>
              <a:rPr lang="en-US" dirty="0"/>
              <a:t>, 0.2138],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24573B-7026-FF65-98E5-F29C714ACD67}"/>
              </a:ext>
            </a:extLst>
          </p:cNvPr>
          <p:cNvSpPr txBox="1"/>
          <p:nvPr/>
        </p:nvSpPr>
        <p:spPr>
          <a:xfrm>
            <a:off x="6828569" y="4258420"/>
            <a:ext cx="3724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/>
              <a:t>0.2887</a:t>
            </a:r>
            <a:r>
              <a:rPr lang="en-US" dirty="0"/>
              <a:t>, 0.2138, 0.2612, 0.2363],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0EE6E3-1264-6893-67EE-9FF538A1C9E9}"/>
              </a:ext>
            </a:extLst>
          </p:cNvPr>
          <p:cNvSpPr txBox="1"/>
          <p:nvPr/>
        </p:nvSpPr>
        <p:spPr>
          <a:xfrm>
            <a:off x="6828569" y="4636950"/>
            <a:ext cx="373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[0.2535, </a:t>
            </a:r>
            <a:r>
              <a:rPr lang="en-US" b="1" dirty="0"/>
              <a:t>0.3096</a:t>
            </a:r>
            <a:r>
              <a:rPr lang="en-US" dirty="0"/>
              <a:t>, 0.2075, 0.2294]]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ABF5B8-5079-7EC1-A079-77A0BDE45ABC}"/>
              </a:ext>
            </a:extLst>
          </p:cNvPr>
          <p:cNvCxnSpPr/>
          <p:nvPr/>
        </p:nvCxnSpPr>
        <p:spPr>
          <a:xfrm>
            <a:off x="0" y="5110008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EAF9E15-51B2-2B88-F0C0-E5433A272E7D}"/>
              </a:ext>
            </a:extLst>
          </p:cNvPr>
          <p:cNvSpPr txBox="1"/>
          <p:nvPr/>
        </p:nvSpPr>
        <p:spPr>
          <a:xfrm>
            <a:off x="3291" y="5110008"/>
            <a:ext cx="99431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WPC"/>
              </a:rPr>
              <a:t>3</a:t>
            </a:r>
            <a:r>
              <a:rPr lang="en-US" b="1" baseline="30000" dirty="0">
                <a:latin typeface="Segoe WPC"/>
              </a:rPr>
              <a:t>rd</a:t>
            </a:r>
            <a:r>
              <a:rPr lang="en-US" b="1" dirty="0">
                <a:latin typeface="Segoe WPC"/>
              </a:rPr>
              <a:t> </a:t>
            </a:r>
            <a:r>
              <a:rPr lang="en-US" b="1" i="0" dirty="0">
                <a:effectLst/>
                <a:latin typeface="Segoe WPC"/>
              </a:rPr>
              <a:t>step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4DFCAB-D8F6-4E97-8547-40A5FE4C7BF3}"/>
                  </a:ext>
                </a:extLst>
              </p:cNvPr>
              <p:cNvSpPr txBox="1"/>
              <p:nvPr/>
            </p:nvSpPr>
            <p:spPr>
              <a:xfrm>
                <a:off x="6648682" y="5399991"/>
                <a:ext cx="4025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fr-FR" b="1" smtClean="0">
                          <a:latin typeface="Cambria Math" panose="02040503050406030204" pitchFamily="18" charset="0"/>
                        </a:rPr>
                        <m:t>(−</m:t>
                      </m:r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1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𝟐𝟖𝟖𝟕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𝟐𝟖𝟖𝟕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𝟑𝟎𝟗𝟔</m:t>
                              </m:r>
                            </m:e>
                          </m:d>
                        </m:e>
                      </m:func>
                      <m:r>
                        <a:rPr lang="fr-FR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4DFCAB-D8F6-4E97-8547-40A5FE4C7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682" y="5399991"/>
                <a:ext cx="4025141" cy="276999"/>
              </a:xfrm>
              <a:prstGeom prst="rect">
                <a:avLst/>
              </a:prstGeom>
              <a:blipFill>
                <a:blip r:embed="rId2"/>
                <a:stretch>
                  <a:fillRect l="-303" r="-166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ABB695-2E93-C3EA-8FBC-8DCA3FB1C784}"/>
                  </a:ext>
                </a:extLst>
              </p:cNvPr>
              <p:cNvSpPr txBox="1"/>
              <p:nvPr/>
            </p:nvSpPr>
            <p:spPr>
              <a:xfrm>
                <a:off x="6648681" y="5908121"/>
                <a:ext cx="5475089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fr-FR" b="1" i="0" smtClean="0">
                                      <a:latin typeface="Cambria Math" panose="02040503050406030204" pitchFamily="18" charset="0"/>
                                    </a:rPr>
                                    <m:t>0.2887</m:t>
                                  </m:r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fr-FR" b="1" i="0" smtClean="0">
                              <a:latin typeface="Cambria Math" panose="02040503050406030204" pitchFamily="18" charset="0"/>
                            </a:rPr>
                            <m:t>0.2887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fr-FR" b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𝟑𝟎𝟗𝟔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𝟐𝟏𝟗𝟐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ABB695-2E93-C3EA-8FBC-8DCA3FB1C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681" y="5908121"/>
                <a:ext cx="5475089" cy="537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765A61-0056-D2E9-B8EE-761501572F17}"/>
                  </a:ext>
                </a:extLst>
              </p:cNvPr>
              <p:cNvSpPr txBox="1"/>
              <p:nvPr/>
            </p:nvSpPr>
            <p:spPr>
              <a:xfrm>
                <a:off x="4151253" y="5398942"/>
                <a:ext cx="2189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𝒄𝒓𝒐𝒔𝒔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𝒆𝒏𝒕𝒓𝒐𝒑𝒚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𝒍𝒐𝒔𝒔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765A61-0056-D2E9-B8EE-761501572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53" y="5398942"/>
                <a:ext cx="2189702" cy="276999"/>
              </a:xfrm>
              <a:prstGeom prst="rect">
                <a:avLst/>
              </a:prstGeom>
              <a:blipFill>
                <a:blip r:embed="rId4"/>
                <a:stretch>
                  <a:fillRect l="-1114" r="-250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7367B5A-C8B1-72D7-A48F-D2B8C0CB721C}"/>
                  </a:ext>
                </a:extLst>
              </p:cNvPr>
              <p:cNvSpPr txBox="1"/>
              <p:nvPr/>
            </p:nvSpPr>
            <p:spPr>
              <a:xfrm>
                <a:off x="6370856" y="5398942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7367B5A-C8B1-72D7-A48F-D2B8C0CB7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56" y="5398942"/>
                <a:ext cx="230832" cy="276999"/>
              </a:xfrm>
              <a:prstGeom prst="rect">
                <a:avLst/>
              </a:prstGeom>
              <a:blipFill>
                <a:blip r:embed="rId5"/>
                <a:stretch>
                  <a:fillRect l="-7895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83A564-FE17-F1FE-5AF7-4BECC882EF6C}"/>
                  </a:ext>
                </a:extLst>
              </p:cNvPr>
              <p:cNvSpPr txBox="1"/>
              <p:nvPr/>
            </p:nvSpPr>
            <p:spPr>
              <a:xfrm>
                <a:off x="6370856" y="6067379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83A564-FE17-F1FE-5AF7-4BECC882E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56" y="6067379"/>
                <a:ext cx="230832" cy="276999"/>
              </a:xfrm>
              <a:prstGeom prst="rect">
                <a:avLst/>
              </a:prstGeom>
              <a:blipFill>
                <a:blip r:embed="rId6"/>
                <a:stretch>
                  <a:fillRect l="-7895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0AF54184-53C6-E9DC-A7D5-513FA8F81656}"/>
              </a:ext>
            </a:extLst>
          </p:cNvPr>
          <p:cNvSpPr txBox="1"/>
          <p:nvPr/>
        </p:nvSpPr>
        <p:spPr>
          <a:xfrm>
            <a:off x="0" y="2174009"/>
            <a:ext cx="1499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Prediction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301A46-B31F-EACA-E58D-5DCE08A0B390}"/>
              </a:ext>
            </a:extLst>
          </p:cNvPr>
          <p:cNvSpPr txBox="1"/>
          <p:nvPr/>
        </p:nvSpPr>
        <p:spPr>
          <a:xfrm>
            <a:off x="0" y="3899353"/>
            <a:ext cx="4514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egoe WPC"/>
              </a:rPr>
              <a:t>Softmax</a:t>
            </a:r>
            <a:endParaRPr lang="en-US" dirty="0">
              <a:latin typeface="Segoe WP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Select prob corresponding to true label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8097EA-FD50-327D-B397-0073887DC638}"/>
              </a:ext>
            </a:extLst>
          </p:cNvPr>
          <p:cNvSpPr txBox="1"/>
          <p:nvPr/>
        </p:nvSpPr>
        <p:spPr>
          <a:xfrm>
            <a:off x="0" y="5566296"/>
            <a:ext cx="3123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Compute the negative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Take average on the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0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21" grpId="0" animBg="1"/>
      <p:bldP spid="23" grpId="0"/>
      <p:bldP spid="24" grpId="0"/>
      <p:bldP spid="25" grpId="0"/>
      <p:bldP spid="26" grpId="0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Cross Entropy Loss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5737790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nn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functional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F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Suppose we have prediction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prediction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tensor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([[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0.3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0.2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0.4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0.4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0.3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0.2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0.3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0.5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0.2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]])</a:t>
            </a:r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Suppose we have target indexes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target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tensor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([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Apply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softmax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to the prediction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proba_sofmax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softmax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prediction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dim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Select the probabilities corresponding to the true classes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selected_proba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proba_sofmax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range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target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)),</a:t>
            </a:r>
            <a:r>
              <a:rPr lang="en-US" sz="1600" dirty="0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target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Compute the negative log likelihood loss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manual_cross_entropy_loss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EFFFF"/>
                </a:solidFill>
                <a:latin typeface="Consolas" panose="020B0609020204030204" pitchFamily="49" charset="0"/>
              </a:rPr>
              <a:t>log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selected_proba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).</a:t>
            </a:r>
            <a:r>
              <a:rPr lang="en-US" sz="1600" dirty="0">
                <a:solidFill>
                  <a:srgbClr val="9EFFFF"/>
                </a:solidFill>
                <a:latin typeface="Consolas" panose="020B0609020204030204" pitchFamily="49" charset="0"/>
              </a:rPr>
              <a:t>mean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AA624-7DBE-1361-8FE2-80DD04B1A6CA}"/>
              </a:ext>
            </a:extLst>
          </p:cNvPr>
          <p:cNvSpPr txBox="1"/>
          <p:nvPr/>
        </p:nvSpPr>
        <p:spPr>
          <a:xfrm>
            <a:off x="6130726" y="1926038"/>
            <a:ext cx="5737790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Print out results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prediction: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{}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</a:t>
            </a:r>
            <a:r>
              <a:rPr lang="en-US" sz="1600" dirty="0" err="1">
                <a:solidFill>
                  <a:srgbClr val="FF628C"/>
                </a:solidFill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prediction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target: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{}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</a:t>
            </a:r>
            <a:r>
              <a:rPr lang="en-US" sz="1600" dirty="0" err="1">
                <a:solidFill>
                  <a:srgbClr val="FF628C"/>
                </a:solidFill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target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proba_sofmax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{}\</a:t>
            </a:r>
            <a:r>
              <a:rPr lang="en-US" sz="1600" dirty="0" err="1">
                <a:solidFill>
                  <a:srgbClr val="FF628C"/>
                </a:solidFill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proba_sofmax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selected_proba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{}\</a:t>
            </a:r>
            <a:r>
              <a:rPr lang="en-US" sz="1600" dirty="0" err="1">
                <a:solidFill>
                  <a:srgbClr val="FF628C"/>
                </a:solidFill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selected_proba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manual_cross_entropy_loss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{}\</a:t>
            </a:r>
            <a:r>
              <a:rPr lang="en-US" sz="1600" dirty="0" err="1">
                <a:solidFill>
                  <a:srgbClr val="FF628C"/>
                </a:solidFill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manual_cross_entropy_loss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1B1F7-2E03-957A-2844-F6118DF5B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556" y="4119833"/>
            <a:ext cx="42291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5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35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1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4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3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46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2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96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66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FB50-DFA2-F962-2E92-E709E767E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Transformer as a Python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73D02-A045-C258-1BE8-A2B0DE351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6275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Cross Entropy Loss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5737790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nn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nn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Define the loss function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loss_fn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nn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CrossEntropyLoss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Suppose we have prediction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prediction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tensor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([[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0.3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0.2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0.4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0.4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0.3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0.2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0.3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0.5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0.2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]])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Suppose we have target indexes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target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tensor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([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Compute the cross entropy loss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loss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loss_fn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prediction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target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AA624-7DBE-1361-8FE2-80DD04B1A6CA}"/>
              </a:ext>
            </a:extLst>
          </p:cNvPr>
          <p:cNvSpPr txBox="1"/>
          <p:nvPr/>
        </p:nvSpPr>
        <p:spPr>
          <a:xfrm>
            <a:off x="6130726" y="1926038"/>
            <a:ext cx="5737790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Print out results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prediction: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{}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</a:t>
            </a:r>
            <a:r>
              <a:rPr lang="en-US" sz="1600" dirty="0" err="1">
                <a:solidFill>
                  <a:srgbClr val="FF628C"/>
                </a:solidFill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prediction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target: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{}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</a:t>
            </a:r>
            <a:r>
              <a:rPr lang="en-US" sz="1600" dirty="0" err="1">
                <a:solidFill>
                  <a:srgbClr val="FF628C"/>
                </a:solidFill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target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cross_entropy_loss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{}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</a:t>
            </a:r>
            <a:r>
              <a:rPr lang="en-US" sz="1600" dirty="0" err="1">
                <a:solidFill>
                  <a:srgbClr val="FF628C"/>
                </a:solidFill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loss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D13F2-006E-7D14-162D-AFB852D2D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337" y="3173707"/>
            <a:ext cx="39528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0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5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6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6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1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Engine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0343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34934-B412-6F38-C2A9-84B411C3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AF39-3993-2F8E-27D9-35BA5F5D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Engine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D322C73-3086-9AB0-2DED-629319A6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58A7230-E273-ECB9-9FC7-13DB0FEDC44B}"/>
              </a:ext>
            </a:extLst>
          </p:cNvPr>
          <p:cNvSpPr/>
          <p:nvPr/>
        </p:nvSpPr>
        <p:spPr>
          <a:xfrm rot="10800000">
            <a:off x="3762197" y="3105570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2780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torchmetrics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device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writer for logging training metrics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logs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log_dir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46538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model directory exists, if not create one to save the model weights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model_dir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and preprocess the dataset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6543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vocab size for source and target language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optimizer (Adam in this case)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optimizer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				9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checkpoint path if exists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</a:p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2293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a checkpoint exists, load the model and optimizer states and continue training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      	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from the last epoch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"Loading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checkpoint from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checkpoint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 checkpoint found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38233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2780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Define the loss function (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in this case)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								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Training loop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empty_cache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"Training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each batch in the training data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Move the encoder and decoder inputs and masks to the device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8279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329320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inputs through the model # (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600" i="1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#(batch_size,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seq_len_de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		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    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target/label sequences # (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7520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 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loss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               			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set_postfix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()})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Log the loss to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Perform backpropagation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parameters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set_to_none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942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220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35394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Run validation at the end of each epoch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2163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30469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model checkpoint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:02d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53112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During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2002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3F62-2E7D-8808-8BA9-F9CBADD0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A11F-C791-8813-C4D8-32AD7788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During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C0825E7-15E5-A733-44CB-B061511E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917CDA8-1CFC-FAA3-B872-8FEC4ECF1D79}"/>
              </a:ext>
            </a:extLst>
          </p:cNvPr>
          <p:cNvSpPr/>
          <p:nvPr/>
        </p:nvSpPr>
        <p:spPr>
          <a:xfrm rot="10800000">
            <a:off x="3779289" y="2800263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During 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2780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for the start and end of sequence tokens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lists to store the source texts, target texts, and predicted texts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86255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During 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35394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the validation data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encoder input and mask from the batch and move them to the device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Assert that the batch size is 1 for evaluation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 must be 1 for 		evaluation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9632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During 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	    # Perform inference using the model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infer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training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(model,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text, target text, and predicted text from the batch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Append the texts to their respective lists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</a:t>
            </a:r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67874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During 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35394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source text, target text, and predicted text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"Source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"Predicted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--------------------------------------------------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number of evaluation samples has been reached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*************** EVALUATION COMPLETED - GO TO NEXT EPOCH 					***************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endParaRPr lang="en-US" sz="1600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2474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During 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BLEU score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BLEUScore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BLEU Score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word error rate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WordErrorRate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Word Error Rate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	 </a:t>
            </a:r>
          </a:p>
          <a:p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character error rate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CharErrorRate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Character Error Rate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33215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During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7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AA83CFD-FAB4-17B7-519E-DCCE8D56E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50" y="1697164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structure</a:t>
            </a:r>
          </a:p>
        </p:txBody>
      </p:sp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47C74-82B0-2690-8030-00F7552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7927-2533-B514-A0AE-F1F9A410C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During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DFF130C-25C2-4121-30DA-0C1E401F3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3353CF10-A3BC-8E36-6FC9-51563DF917FB}"/>
              </a:ext>
            </a:extLst>
          </p:cNvPr>
          <p:cNvSpPr/>
          <p:nvPr/>
        </p:nvSpPr>
        <p:spPr>
          <a:xfrm rot="10800000">
            <a:off x="3779289" y="2509706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During 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329320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infer_training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 using the model # (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1) 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Loop until the sequence length of the decoder input equals the sequence length of 	the encoder input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9640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During 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35394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for the decoder input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 		  						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 using the model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 	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last token from the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dimension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2044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During 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2780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	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 size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meaning the id in 	vocabulary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_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(device)],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decoder input, removing the batch dimension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21610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in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4545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in 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__name__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__main__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config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CDA1B4-DA34-B9AA-9BE4-A823C87B2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927" y="2152160"/>
            <a:ext cx="1541132" cy="46719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00D166-A70C-6D8C-2A09-541B5E07A238}"/>
              </a:ext>
            </a:extLst>
          </p:cNvPr>
          <p:cNvSpPr/>
          <p:nvPr/>
        </p:nvSpPr>
        <p:spPr>
          <a:xfrm>
            <a:off x="8213927" y="2943001"/>
            <a:ext cx="1598296" cy="2407412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61EB65-53F5-24D3-485C-7E0127A303AB}"/>
              </a:ext>
            </a:extLst>
          </p:cNvPr>
          <p:cNvSpPr/>
          <p:nvPr/>
        </p:nvSpPr>
        <p:spPr>
          <a:xfrm>
            <a:off x="322562" y="1775348"/>
            <a:ext cx="4873281" cy="2275359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40F118-5C17-286A-FF70-2D3D6B053AD9}"/>
              </a:ext>
            </a:extLst>
          </p:cNvPr>
          <p:cNvCxnSpPr>
            <a:cxnSpLocks/>
          </p:cNvCxnSpPr>
          <p:nvPr/>
        </p:nvCxnSpPr>
        <p:spPr>
          <a:xfrm>
            <a:off x="5202966" y="4050707"/>
            <a:ext cx="3189004" cy="2623558"/>
          </a:xfrm>
          <a:prstGeom prst="line">
            <a:avLst/>
          </a:prstGeom>
          <a:ln>
            <a:solidFill>
              <a:srgbClr val="00B0F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5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1C5A-5762-E792-50BB-031E2B54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in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E4E16-D9C6-BEEA-68BD-7753CFB3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5445"/>
            <a:ext cx="10706100" cy="1162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7413A1-68D5-7B5F-CBB3-1DD9E1B74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0801"/>
            <a:ext cx="1266825" cy="2571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8D2CA2C-42D0-4E4B-BED7-AD0B28351082}"/>
              </a:ext>
            </a:extLst>
          </p:cNvPr>
          <p:cNvGrpSpPr/>
          <p:nvPr/>
        </p:nvGrpSpPr>
        <p:grpSpPr>
          <a:xfrm>
            <a:off x="838200" y="3040225"/>
            <a:ext cx="2887766" cy="3793036"/>
            <a:chOff x="170381" y="2460358"/>
            <a:chExt cx="3598232" cy="43119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86198A-EAB2-E06B-7E2B-EE5FE2FE2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381" y="2460358"/>
              <a:ext cx="1422372" cy="431191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E8AAA5-5989-B890-BC90-9916445B2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2753" y="2460358"/>
              <a:ext cx="2175860" cy="431191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189387-CD59-ED75-13A2-EA26F063DC07}"/>
                </a:ext>
              </a:extLst>
            </p:cNvPr>
            <p:cNvSpPr/>
            <p:nvPr/>
          </p:nvSpPr>
          <p:spPr>
            <a:xfrm>
              <a:off x="213112" y="2643953"/>
              <a:ext cx="1085850" cy="192893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E7A071-34E2-CB4E-04CA-A7A798B5DE99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H="1">
              <a:off x="1298962" y="2485996"/>
              <a:ext cx="402422" cy="254404"/>
            </a:xfrm>
            <a:prstGeom prst="line">
              <a:avLst/>
            </a:prstGeom>
            <a:ln>
              <a:solidFill>
                <a:srgbClr val="00B05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68CA17-6616-166F-967C-34DDFE108FB8}"/>
                </a:ext>
              </a:extLst>
            </p:cNvPr>
            <p:cNvSpPr/>
            <p:nvPr/>
          </p:nvSpPr>
          <p:spPr>
            <a:xfrm>
              <a:off x="1675746" y="2494542"/>
              <a:ext cx="2039899" cy="4192431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388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154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5D2-77F9-C69C-354C-CB34D196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EB6F7-968C-0A22-12C7-8324B4C45FD0}"/>
              </a:ext>
            </a:extLst>
          </p:cNvPr>
          <p:cNvSpPr txBox="1"/>
          <p:nvPr/>
        </p:nvSpPr>
        <p:spPr>
          <a:xfrm>
            <a:off x="7162347" y="3034510"/>
            <a:ext cx="233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Translated sentence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F6C2BB-0AE3-CB25-8EEE-A454817D8CC0}"/>
              </a:ext>
            </a:extLst>
          </p:cNvPr>
          <p:cNvCxnSpPr>
            <a:cxnSpLocks/>
          </p:cNvCxnSpPr>
          <p:nvPr/>
        </p:nvCxnSpPr>
        <p:spPr>
          <a:xfrm>
            <a:off x="3179819" y="3401513"/>
            <a:ext cx="1776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1D2707-3AAA-BF04-1E00-67A2932618A7}"/>
              </a:ext>
            </a:extLst>
          </p:cNvPr>
          <p:cNvCxnSpPr>
            <a:cxnSpLocks/>
          </p:cNvCxnSpPr>
          <p:nvPr/>
        </p:nvCxnSpPr>
        <p:spPr>
          <a:xfrm>
            <a:off x="7173184" y="3405344"/>
            <a:ext cx="21596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1DB4FB-256F-12A5-48EE-76B8B8003156}"/>
              </a:ext>
            </a:extLst>
          </p:cNvPr>
          <p:cNvSpPr txBox="1"/>
          <p:nvPr/>
        </p:nvSpPr>
        <p:spPr>
          <a:xfrm>
            <a:off x="2906355" y="3032181"/>
            <a:ext cx="19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Source sentence</a:t>
            </a:r>
            <a:endParaRPr lang="en-US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56B2FA0-C34F-94FB-8CD4-51E12644F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29" y="3021624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ance flag">
            <a:extLst>
              <a:ext uri="{FF2B5EF4-FFF2-40B4-BE49-F238E27FC236}">
                <a16:creationId xmlns:a16="http://schemas.microsoft.com/office/drawing/2014/main" id="{6C52A683-7131-B72F-96DE-072C8D96E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9495161" y="2961993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82A645-61BF-C875-BF18-90550CA90BA9}"/>
              </a:ext>
            </a:extLst>
          </p:cNvPr>
          <p:cNvSpPr/>
          <p:nvPr/>
        </p:nvSpPr>
        <p:spPr>
          <a:xfrm>
            <a:off x="4941668" y="2879153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model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F3F18AC-D41D-8D62-EE00-F7652003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276" y="3216847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08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7FF9-473D-B3E6-CDFC-6FAE6C1B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0BD40E0-7727-17BE-9074-3B63D0C7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8EFA00A-DDF4-E2C1-D7E1-6CB970E23566}"/>
              </a:ext>
            </a:extLst>
          </p:cNvPr>
          <p:cNvSpPr/>
          <p:nvPr/>
        </p:nvSpPr>
        <p:spPr>
          <a:xfrm rot="10800000">
            <a:off x="3762197" y="2244787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9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C30B-33BB-5A84-522A-DB7AC2106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0242-5D8D-F460-6D0A-31239265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 / functions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8EAC0C5-ACE3-0691-9DF4-11F371523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5031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text.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input.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2: [SOS] &amp; [EOS]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of the special tokens.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8943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Create the encoder input by concatenating the special tokens and the tokenized   	source text.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mask.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1675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2780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Loop until the sequence length is reached or the end of sequence token is predicted.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sequence length is reached.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decoder mask.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					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					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					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29073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  # Select the last token from the sequence length dimension.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vocabulary size.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predicted token by finding the index of the maximum value in the projection 		    output.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the decoder input by appending the predicted token.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			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72332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74833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3" y="2236822"/>
            <a:ext cx="11530268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decoder input to get the translated text.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					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21734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Inference –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0" y="1926038"/>
            <a:ext cx="10335427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utils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create_tranformer_model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utils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load_config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get_dataset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get_tokenizer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utils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get_checkpoint_path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engine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inference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Assign the device for computation (GPU if available, else CPU)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device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device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cuda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cuda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is_available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cpu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"Using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device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 device"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## Get Config, dataset, tokenizers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config_file_path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./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config.json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load_config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config_file_path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dataset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get_dataset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tokenizer_src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get_tokenizer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dataset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language_source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tokenizer_tgt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get_tokenizer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dataset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language_target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])</a:t>
            </a:r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vocab_size_src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tokenizer_src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get_vocab_size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vocab_size_tgt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tokenizer_tgt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get_vocab_size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AA624-7DBE-1361-8FE2-80DD04B1A6CA}"/>
              </a:ext>
            </a:extLst>
          </p:cNvPr>
          <p:cNvSpPr txBox="1"/>
          <p:nvPr/>
        </p:nvSpPr>
        <p:spPr>
          <a:xfrm>
            <a:off x="6130726" y="1926038"/>
            <a:ext cx="573779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40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6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3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8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4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6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2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466"/>
                            </p:stCondLst>
                            <p:childTnLst>
                              <p:par>
                                <p:cTn id="53" presetID="1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Inference –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0" y="1926038"/>
            <a:ext cx="11403653" cy="42780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the Transformer model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model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create_tranformer_model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vocab_size_src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vocab_size_tgt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).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device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Load latest checkpoint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model_checkpoint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get_checkpoint_path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model_checkpoint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model_checkpoint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state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load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model_checkpoint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Assign latest checkpoint to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transfromer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model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load_state_dict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state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model_state_dict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])</a:t>
            </a:r>
          </a:p>
          <a:p>
            <a:endParaRPr lang="en-US" sz="1600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Source text to translate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source_text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Market prices are shaped by the balance of supply and demand.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call the translation function over the trained model and the source text</a:t>
            </a:r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translated_text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inference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source_text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tokenizer_src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tokenizer_tgt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device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AA624-7DBE-1361-8FE2-80DD04B1A6CA}"/>
              </a:ext>
            </a:extLst>
          </p:cNvPr>
          <p:cNvSpPr txBox="1"/>
          <p:nvPr/>
        </p:nvSpPr>
        <p:spPr>
          <a:xfrm>
            <a:off x="6130726" y="1926038"/>
            <a:ext cx="573779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57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6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5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961"/>
                            </p:stCondLst>
                            <p:childTnLst>
                              <p:par>
                                <p:cTn id="38" presetID="1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Inference –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5737790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Source text: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source_text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&gt;&gt;&gt;&gt;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Translated text: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translated_text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AA624-7DBE-1361-8FE2-80DD04B1A6CA}"/>
              </a:ext>
            </a:extLst>
          </p:cNvPr>
          <p:cNvSpPr txBox="1"/>
          <p:nvPr/>
        </p:nvSpPr>
        <p:spPr>
          <a:xfrm>
            <a:off x="6130726" y="1926038"/>
            <a:ext cx="573779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5A9AA-9DDD-04F0-51AE-9DE46B636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2946536"/>
            <a:ext cx="8715375" cy="1323975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310806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3"/>
                            </p:stCondLst>
                            <p:childTnLst>
                              <p:par>
                                <p:cTn id="14" presetID="1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1915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77-0508-B770-D5BD-0219953B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685A-D99C-C3F9-551E-97CF709D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Implemented all building blocks of the Transformer.</a:t>
            </a:r>
          </a:p>
          <a:p>
            <a:r>
              <a:rPr lang="en-US" dirty="0"/>
              <a:t> Built the Transformer as a package.</a:t>
            </a:r>
          </a:p>
          <a:p>
            <a:r>
              <a:rPr lang="en-US" dirty="0"/>
              <a:t> Wrote a script to launch the training with several lines of code.</a:t>
            </a:r>
          </a:p>
          <a:p>
            <a:r>
              <a:rPr lang="en-US" dirty="0"/>
              <a:t> Tested the inference with the trained model for the use case of a machine translation task.</a:t>
            </a:r>
          </a:p>
          <a:p>
            <a:r>
              <a:rPr lang="en-US" dirty="0"/>
              <a:t> Provided notebook playgrounds for all functions and classes.</a:t>
            </a:r>
          </a:p>
        </p:txBody>
      </p:sp>
    </p:spTree>
    <p:extLst>
      <p:ext uri="{BB962C8B-B14F-4D97-AF65-F5344CB8AC3E}">
        <p14:creationId xmlns:p14="http://schemas.microsoft.com/office/powerpoint/2010/main" val="30828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F24C-5443-D8BE-E51C-563D7E62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D96D-AEEB-2F7F-4C71-F0E18AEA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Data Preparation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E9A687C-3A91-683A-50BD-6A9CD4A2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4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612C8-AA04-C528-371E-0C103CDD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6964-FE23-BF0A-BFDF-DCEE51D7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Transformer Building Blocks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8C00AFE-BEE8-87BC-89EC-195FD1B9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83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2400-8980-844F-163A-51468C14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Part 2,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1A947-C0B2-F2F6-3798-A5C9A8B382CA}"/>
              </a:ext>
            </a:extLst>
          </p:cNvPr>
          <p:cNvSpPr txBox="1"/>
          <p:nvPr/>
        </p:nvSpPr>
        <p:spPr>
          <a:xfrm>
            <a:off x="1264397" y="5382352"/>
            <a:ext cx="409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>
                <a:solidFill>
                  <a:srgbClr val="002060"/>
                </a:solidFill>
              </a:rPr>
              <a:t>Attention Is All You Need, A. Vaswani et al, 2017, </a:t>
            </a:r>
          </a:p>
          <a:p>
            <a:pPr algn="ctr"/>
            <a:r>
              <a:rPr lang="en-US" sz="1100" b="1" i="1" dirty="0">
                <a:solidFill>
                  <a:srgbClr val="002060"/>
                </a:solidFill>
              </a:rPr>
              <a:t>https://arxiv.org/abs/1706.03762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6F7693-5312-B218-E85E-593AA77BA409}"/>
              </a:ext>
            </a:extLst>
          </p:cNvPr>
          <p:cNvGrpSpPr>
            <a:grpSpLocks noChangeAspect="1"/>
          </p:cNvGrpSpPr>
          <p:nvPr/>
        </p:nvGrpSpPr>
        <p:grpSpPr>
          <a:xfrm>
            <a:off x="1061782" y="2293248"/>
            <a:ext cx="4713395" cy="2928983"/>
            <a:chOff x="2735728" y="1970925"/>
            <a:chExt cx="7090940" cy="44064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63EE56-3306-9037-6D25-B3246F279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0471" y="1970926"/>
              <a:ext cx="2926197" cy="440642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9960E4-7246-2137-7CF9-55F3DDB44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5728" y="1970925"/>
              <a:ext cx="3970044" cy="44064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C1E48600-2AC6-9D20-98CF-5C5002BCBDB1}"/>
              </a:ext>
            </a:extLst>
          </p:cNvPr>
          <p:cNvSpPr/>
          <p:nvPr/>
        </p:nvSpPr>
        <p:spPr>
          <a:xfrm rot="16200000">
            <a:off x="6193008" y="4945686"/>
            <a:ext cx="446207" cy="1632247"/>
          </a:xfrm>
          <a:prstGeom prst="curv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00DE9-7780-1EA0-7609-B2C19F57F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552" y="1320150"/>
            <a:ext cx="5007265" cy="406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7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D0EAF-8D03-4905-1BBE-91ECC28C4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353F-5AC7-BA27-9A70-EB3372CB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Creating Transformer Model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3F2EEA9-5138-140F-B9DC-ECA73EF8D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56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78641-920A-6DD6-38B7-99F0F9D5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493B-0CFB-FA4F-3AA3-A39A3F99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Training Process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0813F5CC-2A3C-B829-EA00-133E9A10F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3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7FF9-473D-B3E6-CDFC-6FAE6C1B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Inference Process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0BD40E0-7727-17BE-9074-3B63D0C7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43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4821-C807-D03F-B2DF-471FAE022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98976" cy="2852737"/>
          </a:xfrm>
        </p:spPr>
        <p:txBody>
          <a:bodyPr/>
          <a:lstStyle/>
          <a:p>
            <a:r>
              <a:rPr lang="en-US" dirty="0"/>
              <a:t>Implementing Data Preparation Classes/Functions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98E44-ED5E-DAF0-EAEF-B1A6F373E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54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Config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36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4CA5-B98B-109A-6A4A-25A8686F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9D94-7D3B-77E8-6BE3-2BB483E0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Config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DC0136-4248-0408-C3A5-59292B91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8CAAC0F-6139-74D2-57BC-E651706CA58A}"/>
              </a:ext>
            </a:extLst>
          </p:cNvPr>
          <p:cNvSpPr/>
          <p:nvPr/>
        </p:nvSpPr>
        <p:spPr>
          <a:xfrm>
            <a:off x="9477819" y="3101709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4CA5-B98B-109A-6A4A-25A8686F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9D94-7D3B-77E8-6BE3-2BB483E0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Config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4D768C-AEA6-EBBA-40F0-9CB544F76AF8}"/>
              </a:ext>
            </a:extLst>
          </p:cNvPr>
          <p:cNvGrpSpPr/>
          <p:nvPr/>
        </p:nvGrpSpPr>
        <p:grpSpPr>
          <a:xfrm>
            <a:off x="1406082" y="2059360"/>
            <a:ext cx="9379835" cy="3962455"/>
            <a:chOff x="1269350" y="2273005"/>
            <a:chExt cx="9379835" cy="396245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C678C7F-F8A0-AD6F-BA33-890C91B8E0D3}"/>
                </a:ext>
              </a:extLst>
            </p:cNvPr>
            <p:cNvSpPr/>
            <p:nvPr/>
          </p:nvSpPr>
          <p:spPr>
            <a:xfrm>
              <a:off x="1269351" y="2273006"/>
              <a:ext cx="9379834" cy="396245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44E866-F1AB-B140-11CA-C20528325588}"/>
                </a:ext>
              </a:extLst>
            </p:cNvPr>
            <p:cNvSpPr/>
            <p:nvPr/>
          </p:nvSpPr>
          <p:spPr>
            <a:xfrm>
              <a:off x="1269350" y="2273006"/>
              <a:ext cx="9379834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E67789-71CB-44EE-39F7-BE835A4FB022}"/>
                </a:ext>
              </a:extLst>
            </p:cNvPr>
            <p:cNvSpPr/>
            <p:nvPr/>
          </p:nvSpPr>
          <p:spPr>
            <a:xfrm>
              <a:off x="2403119" y="2273005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DCECA0-235B-FA90-202C-317DC944573C}"/>
                </a:ext>
              </a:extLst>
            </p:cNvPr>
            <p:cNvGrpSpPr/>
            <p:nvPr/>
          </p:nvGrpSpPr>
          <p:grpSpPr>
            <a:xfrm>
              <a:off x="1486573" y="2426834"/>
              <a:ext cx="653739" cy="170917"/>
              <a:chOff x="462204" y="914403"/>
              <a:chExt cx="653739" cy="170917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43D5BE-DB1B-7D09-9A80-17D666CF710E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27D2B00-9CE6-798D-D525-1B6D5DDBEE3F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4F1BB4-1267-411F-B73E-D5A905540EC3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4463A0-4DD0-1A95-F3DE-1E7A60E34B12}"/>
                </a:ext>
              </a:extLst>
            </p:cNvPr>
            <p:cNvSpPr txBox="1"/>
            <p:nvPr/>
          </p:nvSpPr>
          <p:spPr>
            <a:xfrm>
              <a:off x="1316348" y="2819139"/>
              <a:ext cx="9332837" cy="34163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json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Open the file in read mode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open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r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as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f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the JSON content of the file into a Python dictionary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    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json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f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Return the configuration data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config</a:t>
              </a:r>
            </a:p>
          </p:txBody>
        </p:sp>
        <p:pic>
          <p:nvPicPr>
            <p:cNvPr id="12" name="Picture 6" descr="Python (programming language) - Wikipedia">
              <a:extLst>
                <a:ext uri="{FF2B5EF4-FFF2-40B4-BE49-F238E27FC236}">
                  <a16:creationId xmlns:a16="http://schemas.microsoft.com/office/drawing/2014/main" id="{AE66F185-D21D-52DE-9B7B-C8B414770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792" y="2358676"/>
              <a:ext cx="259392" cy="284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3377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4CA5-B98B-109A-6A4A-25A8686F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9D94-7D3B-77E8-6BE3-2BB483E0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Config - Playground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FE11EC-290D-9571-BAB6-5CC0E5C8067A}"/>
              </a:ext>
            </a:extLst>
          </p:cNvPr>
          <p:cNvGrpSpPr/>
          <p:nvPr/>
        </p:nvGrpSpPr>
        <p:grpSpPr>
          <a:xfrm>
            <a:off x="411708" y="1591251"/>
            <a:ext cx="11368584" cy="5215473"/>
            <a:chOff x="459902" y="1642527"/>
            <a:chExt cx="11368584" cy="521547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03E62D2-155F-87D2-0FC9-61B9A3364E1E}"/>
                </a:ext>
              </a:extLst>
            </p:cNvPr>
            <p:cNvSpPr/>
            <p:nvPr/>
          </p:nvSpPr>
          <p:spPr>
            <a:xfrm>
              <a:off x="459902" y="1642527"/>
              <a:ext cx="6936134" cy="37157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4BC3B3-62C0-A3B0-CB9A-62016879D98F}"/>
                </a:ext>
              </a:extLst>
            </p:cNvPr>
            <p:cNvSpPr/>
            <p:nvPr/>
          </p:nvSpPr>
          <p:spPr>
            <a:xfrm>
              <a:off x="459902" y="1642527"/>
              <a:ext cx="6936134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B0041F-965A-08DE-82A6-443F138F2570}"/>
                </a:ext>
              </a:extLst>
            </p:cNvPr>
            <p:cNvSpPr/>
            <p:nvPr/>
          </p:nvSpPr>
          <p:spPr>
            <a:xfrm>
              <a:off x="1607916" y="1642527"/>
              <a:ext cx="341712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nb_load_config.ipynb</a:t>
              </a:r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8B6563-089D-6180-4261-BCBE0626FE09}"/>
                </a:ext>
              </a:extLst>
            </p:cNvPr>
            <p:cNvGrpSpPr/>
            <p:nvPr/>
          </p:nvGrpSpPr>
          <p:grpSpPr>
            <a:xfrm>
              <a:off x="691370" y="1826663"/>
              <a:ext cx="653739" cy="170917"/>
              <a:chOff x="6937649" y="914403"/>
              <a:chExt cx="653739" cy="17091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F096AD6-02F3-E53F-E1F1-BF20C6788BA9}"/>
                  </a:ext>
                </a:extLst>
              </p:cNvPr>
              <p:cNvSpPr/>
              <p:nvPr/>
            </p:nvSpPr>
            <p:spPr>
              <a:xfrm>
                <a:off x="6937649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1EFFF92-DF6D-BD44-3F77-76BEDC5A44F7}"/>
                  </a:ext>
                </a:extLst>
              </p:cNvPr>
              <p:cNvSpPr/>
              <p:nvPr/>
            </p:nvSpPr>
            <p:spPr>
              <a:xfrm>
                <a:off x="7202564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CAB876F-3B11-5718-554D-BE78FA47E880}"/>
                  </a:ext>
                </a:extLst>
              </p:cNvPr>
              <p:cNvSpPr/>
              <p:nvPr/>
            </p:nvSpPr>
            <p:spPr>
              <a:xfrm>
                <a:off x="7429018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646A1C-6C1C-A120-F382-217A580A6A98}"/>
                </a:ext>
              </a:extLst>
            </p:cNvPr>
            <p:cNvSpPr txBox="1"/>
            <p:nvPr/>
          </p:nvSpPr>
          <p:spPr>
            <a:xfrm>
              <a:off x="521146" y="2218968"/>
              <a:ext cx="6874890" cy="31393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utils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config.json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Source language: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language_source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Target language: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language_target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Batch size: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batch_size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Epochs: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7DD358-BB7F-CF86-43C5-00A060914236}"/>
                </a:ext>
              </a:extLst>
            </p:cNvPr>
            <p:cNvSpPr txBox="1"/>
            <p:nvPr/>
          </p:nvSpPr>
          <p:spPr>
            <a:xfrm>
              <a:off x="8613701" y="1642527"/>
              <a:ext cx="1768433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{…}</a:t>
              </a:r>
              <a:r>
                <a:rPr lang="en-US" dirty="0"/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config.json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FD19746-92C8-59EA-8250-BF29C4E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902" y="5632719"/>
              <a:ext cx="3322154" cy="122528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6B38D2A-703E-D38F-2B76-E11ECE76B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567" y="2104000"/>
              <a:ext cx="3215919" cy="4351397"/>
            </a:xfrm>
            <a:prstGeom prst="rect">
              <a:avLst/>
            </a:prstGeom>
          </p:spPr>
        </p:pic>
        <p:pic>
          <p:nvPicPr>
            <p:cNvPr id="24" name="Picture 2" descr="Project Jupyter - Wikipedia">
              <a:extLst>
                <a:ext uri="{FF2B5EF4-FFF2-40B4-BE49-F238E27FC236}">
                  <a16:creationId xmlns:a16="http://schemas.microsoft.com/office/drawing/2014/main" id="{9D78F45B-48CD-2910-F624-1A0E24E551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5521" y="1694003"/>
              <a:ext cx="353718" cy="409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7646E4E4-C50C-AABF-3FE7-1E04C4BDC1DF}"/>
                </a:ext>
              </a:extLst>
            </p:cNvPr>
            <p:cNvCxnSpPr>
              <a:endCxn id="21" idx="1"/>
            </p:cNvCxnSpPr>
            <p:nvPr/>
          </p:nvCxnSpPr>
          <p:spPr>
            <a:xfrm flipV="1">
              <a:off x="5306938" y="1827193"/>
              <a:ext cx="3306763" cy="1713958"/>
            </a:xfrm>
            <a:prstGeom prst="bentConnector3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2375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33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98152-17A2-A983-B0CC-C20D13C73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14CC-13D4-8F61-7E6B-A0B870CB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Dataset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A34EAEE-D6DE-E527-5B2E-EB77B84B6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3CCF773E-2070-81BB-7140-09D5795F3B76}"/>
              </a:ext>
            </a:extLst>
          </p:cNvPr>
          <p:cNvSpPr/>
          <p:nvPr/>
        </p:nvSpPr>
        <p:spPr>
          <a:xfrm>
            <a:off x="9469273" y="2800263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3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8734-92B0-10D9-3861-E337AAA4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676A1-B621-6291-0B0F-07CC4EC22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Introduction to training process implementation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Implementing </a:t>
            </a:r>
            <a:r>
              <a:rPr lang="en-US" b="1" i="1" dirty="0"/>
              <a:t>transformer</a:t>
            </a:r>
            <a:r>
              <a:rPr lang="en-US" dirty="0"/>
              <a:t> as a Python package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Calling the </a:t>
            </a:r>
            <a:r>
              <a:rPr lang="en-US" b="1" i="1" dirty="0"/>
              <a:t>train</a:t>
            </a:r>
            <a:r>
              <a:rPr lang="en-US" dirty="0"/>
              <a:t> and </a:t>
            </a:r>
            <a:r>
              <a:rPr lang="en-US" b="1" i="1" dirty="0"/>
              <a:t>inference </a:t>
            </a:r>
            <a:r>
              <a:rPr lang="en-US" i="1" dirty="0"/>
              <a:t>processes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Experimenting with </a:t>
            </a:r>
            <a:r>
              <a:rPr lang="en-US" b="1" dirty="0"/>
              <a:t>notebooks</a:t>
            </a:r>
          </a:p>
        </p:txBody>
      </p:sp>
    </p:spTree>
    <p:extLst>
      <p:ext uri="{BB962C8B-B14F-4D97-AF65-F5344CB8AC3E}">
        <p14:creationId xmlns:p14="http://schemas.microsoft.com/office/powerpoint/2010/main" val="307444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645DA-F5D3-4F29-F177-5D6E4972A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85750-C09C-5058-2C59-F2CF589B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3F35E7-87B8-9A82-A84B-607BBE6C4BC3}"/>
              </a:ext>
            </a:extLst>
          </p:cNvPr>
          <p:cNvSpPr/>
          <p:nvPr/>
        </p:nvSpPr>
        <p:spPr>
          <a:xfrm>
            <a:off x="241421" y="1459951"/>
            <a:ext cx="11716281" cy="5347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3D7652-DBA1-3D9B-D2C4-1E9AABD1E077}"/>
              </a:ext>
            </a:extLst>
          </p:cNvPr>
          <p:cNvSpPr/>
          <p:nvPr/>
        </p:nvSpPr>
        <p:spPr>
          <a:xfrm>
            <a:off x="234298" y="1459951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78EAC-A5D7-CF78-1414-14AFFE60C2A5}"/>
              </a:ext>
            </a:extLst>
          </p:cNvPr>
          <p:cNvSpPr/>
          <p:nvPr/>
        </p:nvSpPr>
        <p:spPr>
          <a:xfrm>
            <a:off x="1382312" y="1459950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98A203-B56B-8F05-F89E-3751E5F41D2D}"/>
              </a:ext>
            </a:extLst>
          </p:cNvPr>
          <p:cNvGrpSpPr/>
          <p:nvPr/>
        </p:nvGrpSpPr>
        <p:grpSpPr>
          <a:xfrm>
            <a:off x="465766" y="1613779"/>
            <a:ext cx="653739" cy="170917"/>
            <a:chOff x="462204" y="914403"/>
            <a:chExt cx="653739" cy="17091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3FCFD7C-60C8-7164-22DB-13C6E6D0DB8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2F62B9-52B7-7473-B719-7F0D64D7F15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2B0B5D8-7CE4-B696-0013-AF0F043B5C2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9BD9AED-224B-A5ED-4646-0C8AA0386133}"/>
              </a:ext>
            </a:extLst>
          </p:cNvPr>
          <p:cNvSpPr txBox="1"/>
          <p:nvPr/>
        </p:nvSpPr>
        <p:spPr>
          <a:xfrm>
            <a:off x="295541" y="2006084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dataset name, source language, target language, and split from the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news_commentary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split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“train”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Construct the language pair string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dataset using the provided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loaded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64AB2F-29E1-FED4-5854-6650F8AB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712" y="3499882"/>
            <a:ext cx="5159187" cy="181371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DFF3CEF4-93FC-90C0-BFB8-D8144329F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85" y="1561342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0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1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2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73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4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35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16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17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88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89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2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441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645DA-F5D3-4F29-F177-5D6E4972A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Dataset - Playground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F69121-CB0D-9EF8-E0DE-8F0D88F37720}"/>
              </a:ext>
            </a:extLst>
          </p:cNvPr>
          <p:cNvGrpSpPr/>
          <p:nvPr/>
        </p:nvGrpSpPr>
        <p:grpSpPr>
          <a:xfrm>
            <a:off x="161599" y="1560321"/>
            <a:ext cx="11868802" cy="4994304"/>
            <a:chOff x="161599" y="1560321"/>
            <a:chExt cx="11868802" cy="499430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5E6507-8F04-A26F-BE65-05EFC4B1E5A2}"/>
                </a:ext>
              </a:extLst>
            </p:cNvPr>
            <p:cNvSpPr/>
            <p:nvPr/>
          </p:nvSpPr>
          <p:spPr>
            <a:xfrm>
              <a:off x="161599" y="1560321"/>
              <a:ext cx="11868802" cy="49943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247265-10B2-64E5-9D2E-9F4B8323C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844" y="5621530"/>
              <a:ext cx="8580864" cy="670618"/>
            </a:xfrm>
            <a:prstGeom prst="rect">
              <a:avLst/>
            </a:prstGeom>
            <a:ln>
              <a:solidFill>
                <a:srgbClr val="00994D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1D61AD-2D00-1080-EBCF-63D79B1C6147}"/>
                </a:ext>
              </a:extLst>
            </p:cNvPr>
            <p:cNvSpPr/>
            <p:nvPr/>
          </p:nvSpPr>
          <p:spPr>
            <a:xfrm>
              <a:off x="161599" y="1560321"/>
              <a:ext cx="11868802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18DA92-1D26-D7F7-63F7-90F5C9CDEACA}"/>
                </a:ext>
              </a:extLst>
            </p:cNvPr>
            <p:cNvSpPr/>
            <p:nvPr/>
          </p:nvSpPr>
          <p:spPr>
            <a:xfrm>
              <a:off x="1309613" y="1560321"/>
              <a:ext cx="380859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nb_get_dataset.ipynb</a:t>
              </a:r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843D84C-08D3-253E-6B44-114DF5C8DD39}"/>
                </a:ext>
              </a:extLst>
            </p:cNvPr>
            <p:cNvGrpSpPr/>
            <p:nvPr/>
          </p:nvGrpSpPr>
          <p:grpSpPr>
            <a:xfrm>
              <a:off x="393067" y="1744457"/>
              <a:ext cx="653739" cy="170917"/>
              <a:chOff x="6937649" y="914403"/>
              <a:chExt cx="653739" cy="17091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281FB90-1D5F-692C-247B-7AD3317C27D9}"/>
                  </a:ext>
                </a:extLst>
              </p:cNvPr>
              <p:cNvSpPr/>
              <p:nvPr/>
            </p:nvSpPr>
            <p:spPr>
              <a:xfrm>
                <a:off x="6937649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D9891B4-1AD2-0309-C766-8340DFA116AE}"/>
                  </a:ext>
                </a:extLst>
              </p:cNvPr>
              <p:cNvSpPr/>
              <p:nvPr/>
            </p:nvSpPr>
            <p:spPr>
              <a:xfrm>
                <a:off x="7202564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89DE0EA-4CC7-5755-4AC5-495C21D0A321}"/>
                  </a:ext>
                </a:extLst>
              </p:cNvPr>
              <p:cNvSpPr/>
              <p:nvPr/>
            </p:nvSpPr>
            <p:spPr>
              <a:xfrm>
                <a:off x="7429018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944B55-5A97-F3AA-A6D1-724B22F2FBFA}"/>
                </a:ext>
              </a:extLst>
            </p:cNvPr>
            <p:cNvSpPr txBox="1"/>
            <p:nvPr/>
          </p:nvSpPr>
          <p:spPr>
            <a:xfrm>
              <a:off x="222843" y="2136762"/>
              <a:ext cx="9848315" cy="31393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utils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## Load config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config.json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translation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][: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23" name="Picture 2" descr="Project Jupyter - Wikipedia">
              <a:extLst>
                <a:ext uri="{FF2B5EF4-FFF2-40B4-BE49-F238E27FC236}">
                  <a16:creationId xmlns:a16="http://schemas.microsoft.com/office/drawing/2014/main" id="{82C5BBDB-5479-22DB-F51E-4679B7A6EB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6765" y="1586058"/>
              <a:ext cx="353718" cy="409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723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Tokenizer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3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3AE9-B2CE-9DA7-37BA-FF832448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E9C-3E6F-D2EF-CAB7-D07E2FEB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Tokenizer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9BD07C8-42FD-E2A2-F88C-54D14D48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47863AB-A632-918C-1D82-CE819ABED7AC}"/>
              </a:ext>
            </a:extLst>
          </p:cNvPr>
          <p:cNvSpPr/>
          <p:nvPr/>
        </p:nvSpPr>
        <p:spPr>
          <a:xfrm>
            <a:off x="9469273" y="2518252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6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3AE9-B2CE-9DA7-37BA-FF832448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E9C-3E6F-D2EF-CAB7-D07E2FEB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Tokenizer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CA7A4B-4B37-73A6-E041-F0DBBB5DC9B8}"/>
              </a:ext>
            </a:extLst>
          </p:cNvPr>
          <p:cNvSpPr/>
          <p:nvPr/>
        </p:nvSpPr>
        <p:spPr>
          <a:xfrm>
            <a:off x="241421" y="1530082"/>
            <a:ext cx="11716281" cy="52502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47D7F2-EB9A-6C1C-C11F-FB4020631121}"/>
              </a:ext>
            </a:extLst>
          </p:cNvPr>
          <p:cNvSpPr/>
          <p:nvPr/>
        </p:nvSpPr>
        <p:spPr>
          <a:xfrm>
            <a:off x="234298" y="1530081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8C90E2-3425-FF9D-BD42-1337B7E7675F}"/>
              </a:ext>
            </a:extLst>
          </p:cNvPr>
          <p:cNvSpPr/>
          <p:nvPr/>
        </p:nvSpPr>
        <p:spPr>
          <a:xfrm>
            <a:off x="1382312" y="1530080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0E224D-C66B-09B0-4D2B-97347E9A517D}"/>
              </a:ext>
            </a:extLst>
          </p:cNvPr>
          <p:cNvGrpSpPr/>
          <p:nvPr/>
        </p:nvGrpSpPr>
        <p:grpSpPr>
          <a:xfrm>
            <a:off x="465766" y="1683909"/>
            <a:ext cx="653739" cy="170917"/>
            <a:chOff x="462204" y="914403"/>
            <a:chExt cx="653739" cy="17091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CCB5D4-0077-B512-8639-166E05D2BB1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DAAB50-D6ED-627E-D069-6854753DBC4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BE4EBB-1A2C-D5C8-FFE5-BA6D8C4A50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D239602-0382-9D7B-EFCD-F09FA379A2AD}"/>
              </a:ext>
            </a:extLst>
          </p:cNvPr>
          <p:cNvSpPr txBox="1"/>
          <p:nvPr/>
        </p:nvSpPr>
        <p:spPr>
          <a:xfrm>
            <a:off x="295542" y="2076214"/>
            <a:ext cx="1133286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tokenizer name from the config and construct the tokenizer file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A5FF90"/>
                </a:solidFill>
                <a:latin typeface="Consolas" panose="020B0609020204030204" pitchFamily="49" charset="0"/>
              </a:rPr>
              <a:t>“</a:t>
            </a:r>
          </a:p>
          <a:p>
            <a:endParaRPr lang="en-US" b="0" dirty="0">
              <a:solidFill>
                <a:srgbClr val="A5FF9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5FF90"/>
                </a:solidFill>
                <a:latin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Check if a tokenizer file already exists at the specified path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Path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exists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C600"/>
                </a:solidFill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tokenizer_path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)):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If it does, load the tokenizer from that file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tokenizer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Tokenizer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from_file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tokenizer_path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If it doesn't, create a new tokenizer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tokenizer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600"/>
                </a:solidFill>
                <a:latin typeface="Consolas" panose="020B0609020204030204" pitchFamily="49" charset="0"/>
              </a:rPr>
              <a:t>Tokenizer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models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WordLevel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unk_token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5FF90"/>
                </a:solidFill>
                <a:latin typeface="Consolas" panose="020B0609020204030204" pitchFamily="49" charset="0"/>
              </a:rPr>
              <a:t>[UNK]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EFFFF"/>
                </a:solidFill>
                <a:latin typeface="Consolas" panose="020B0609020204030204" pitchFamily="49" charset="0"/>
              </a:rPr>
              <a:t>pre_tokenizer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pre_tokenizers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Whitespace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Picture 6" descr="Python (programming language) - Wikipedia">
            <a:extLst>
              <a:ext uri="{FF2B5EF4-FFF2-40B4-BE49-F238E27FC236}">
                <a16:creationId xmlns:a16="http://schemas.microsoft.com/office/drawing/2014/main" id="{FDE73CF0-DD50-5F04-3959-7A60D58E9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1649707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62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1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8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8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3AE9-B2CE-9DA7-37BA-FF832448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E9C-3E6F-D2EF-CAB7-D07E2FEB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Tokenizer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CA7A4B-4B37-73A6-E041-F0DBBB5DC9B8}"/>
              </a:ext>
            </a:extLst>
          </p:cNvPr>
          <p:cNvSpPr/>
          <p:nvPr/>
        </p:nvSpPr>
        <p:spPr>
          <a:xfrm>
            <a:off x="241421" y="1530082"/>
            <a:ext cx="11716281" cy="52502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47D7F2-EB9A-6C1C-C11F-FB4020631121}"/>
              </a:ext>
            </a:extLst>
          </p:cNvPr>
          <p:cNvSpPr/>
          <p:nvPr/>
        </p:nvSpPr>
        <p:spPr>
          <a:xfrm>
            <a:off x="234298" y="1530081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8C90E2-3425-FF9D-BD42-1337B7E7675F}"/>
              </a:ext>
            </a:extLst>
          </p:cNvPr>
          <p:cNvSpPr/>
          <p:nvPr/>
        </p:nvSpPr>
        <p:spPr>
          <a:xfrm>
            <a:off x="1382312" y="1530080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0E224D-C66B-09B0-4D2B-97347E9A517D}"/>
              </a:ext>
            </a:extLst>
          </p:cNvPr>
          <p:cNvGrpSpPr/>
          <p:nvPr/>
        </p:nvGrpSpPr>
        <p:grpSpPr>
          <a:xfrm>
            <a:off x="465766" y="1683909"/>
            <a:ext cx="653739" cy="170917"/>
            <a:chOff x="462204" y="914403"/>
            <a:chExt cx="653739" cy="17091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CCB5D4-0077-B512-8639-166E05D2BB1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DAAB50-D6ED-627E-D069-6854753DBC4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BE4EBB-1A2C-D5C8-FFE5-BA6D8C4A50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D239602-0382-9D7B-EFCD-F09FA379A2AD}"/>
              </a:ext>
            </a:extLst>
          </p:cNvPr>
          <p:cNvSpPr txBox="1"/>
          <p:nvPr/>
        </p:nvSpPr>
        <p:spPr>
          <a:xfrm>
            <a:off x="295542" y="2076214"/>
            <a:ext cx="1133286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	 # Create a trainer for the tokenizer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trainer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trainers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WordLevelTrainer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min_frequency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628C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special_tokens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5FF90"/>
                </a:solidFill>
                <a:latin typeface="Consolas" panose="020B0609020204030204" pitchFamily="49" charset="0"/>
              </a:rPr>
              <a:t>[PAD]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5FF90"/>
                </a:solidFill>
                <a:latin typeface="Consolas" panose="020B0609020204030204" pitchFamily="49" charset="0"/>
              </a:rPr>
              <a:t>[UNK]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5FF90"/>
                </a:solidFill>
                <a:latin typeface="Consolas" panose="020B0609020204030204" pitchFamily="49" charset="0"/>
              </a:rPr>
              <a:t>[SOS]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5FF90"/>
                </a:solidFill>
                <a:latin typeface="Consolas" panose="020B0609020204030204" pitchFamily="49" charset="0"/>
              </a:rPr>
              <a:t>[EOS]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],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Train the tokenizer on the provided dataset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train_from_iterator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[language]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dataset[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5FF90"/>
                </a:solidFill>
                <a:latin typeface="Consolas" panose="020B0609020204030204" pitchFamily="49" charset="0"/>
              </a:rPr>
              <a:t>translation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]),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trainer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trainer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Save the trained tokenizer to the specified path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save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tokenizer_path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Return the tokenizer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tokenizer</a:t>
            </a:r>
          </a:p>
        </p:txBody>
      </p:sp>
      <p:pic>
        <p:nvPicPr>
          <p:cNvPr id="12" name="Picture 6" descr="Python (programming language) - Wikipedia">
            <a:extLst>
              <a:ext uri="{FF2B5EF4-FFF2-40B4-BE49-F238E27FC236}">
                <a16:creationId xmlns:a16="http://schemas.microsoft.com/office/drawing/2014/main" id="{FDE73CF0-DD50-5F04-3959-7A60D58E9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1649707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86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7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2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1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3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3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4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3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2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3AE9-B2CE-9DA7-37BA-FF832448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E9C-3E6F-D2EF-CAB7-D07E2FEB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Tokenizer - Playground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3DE944-156F-B282-BBE9-F1A3737642A5}"/>
              </a:ext>
            </a:extLst>
          </p:cNvPr>
          <p:cNvGrpSpPr/>
          <p:nvPr/>
        </p:nvGrpSpPr>
        <p:grpSpPr>
          <a:xfrm>
            <a:off x="234298" y="1503477"/>
            <a:ext cx="11722608" cy="5181995"/>
            <a:chOff x="234298" y="649463"/>
            <a:chExt cx="11722608" cy="518199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83876E-328A-1C96-FD4C-6A74C2402434}"/>
                </a:ext>
              </a:extLst>
            </p:cNvPr>
            <p:cNvSpPr/>
            <p:nvPr/>
          </p:nvSpPr>
          <p:spPr>
            <a:xfrm>
              <a:off x="234298" y="649464"/>
              <a:ext cx="11716281" cy="51819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64B1E3-2529-4907-3FCB-B9AA3B03D76B}"/>
                </a:ext>
              </a:extLst>
            </p:cNvPr>
            <p:cNvSpPr/>
            <p:nvPr/>
          </p:nvSpPr>
          <p:spPr>
            <a:xfrm>
              <a:off x="234298" y="649463"/>
              <a:ext cx="11722608" cy="46634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C3B44F-925E-CB00-6D11-2FA7BF1F01AF}"/>
                </a:ext>
              </a:extLst>
            </p:cNvPr>
            <p:cNvGrpSpPr/>
            <p:nvPr/>
          </p:nvGrpSpPr>
          <p:grpSpPr>
            <a:xfrm>
              <a:off x="465766" y="812641"/>
              <a:ext cx="653739" cy="170917"/>
              <a:chOff x="462204" y="914403"/>
              <a:chExt cx="653739" cy="17091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37A05C-B2A4-77C5-23E7-87DBB0373339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AAB8397-997D-97F1-90D2-E4169EE07E35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1443B4A-8E9B-37B1-0D1D-0F96EACB6F61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8A4612-F178-B4F5-9C6C-2D076FDE1F9F}"/>
                </a:ext>
              </a:extLst>
            </p:cNvPr>
            <p:cNvSpPr txBox="1"/>
            <p:nvPr/>
          </p:nvSpPr>
          <p:spPr>
            <a:xfrm>
              <a:off x="295541" y="1204946"/>
              <a:ext cx="11563667" cy="424731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utils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get_tokenizer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## Load config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config.json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translation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][: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## Load tokenizer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tokenizer_src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get_tokenizer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language_source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tokenizer_tgt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get_tokenizer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language_target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3BF714-2FF7-703B-27EE-B610745EAB62}"/>
                </a:ext>
              </a:extLst>
            </p:cNvPr>
            <p:cNvSpPr/>
            <p:nvPr/>
          </p:nvSpPr>
          <p:spPr>
            <a:xfrm>
              <a:off x="1382312" y="658812"/>
              <a:ext cx="4386099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nb_get_tokenizer.ipynb</a:t>
              </a:r>
              <a:endParaRPr lang="en-US" dirty="0"/>
            </a:p>
          </p:txBody>
        </p:sp>
        <p:pic>
          <p:nvPicPr>
            <p:cNvPr id="19" name="Picture 2" descr="Project Jupyter - Wikipedia">
              <a:extLst>
                <a:ext uri="{FF2B5EF4-FFF2-40B4-BE49-F238E27FC236}">
                  <a16:creationId xmlns:a16="http://schemas.microsoft.com/office/drawing/2014/main" id="{6613CF1A-5C62-7DEE-A010-344BD474A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150" y="695501"/>
              <a:ext cx="353718" cy="409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1041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3AE9-B2CE-9DA7-37BA-FF832448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E9C-3E6F-D2EF-CAB7-D07E2FEB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Tokenizer - Playground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3DE944-156F-B282-BBE9-F1A3737642A5}"/>
              </a:ext>
            </a:extLst>
          </p:cNvPr>
          <p:cNvGrpSpPr/>
          <p:nvPr/>
        </p:nvGrpSpPr>
        <p:grpSpPr>
          <a:xfrm>
            <a:off x="234298" y="1503477"/>
            <a:ext cx="11722608" cy="5181995"/>
            <a:chOff x="234298" y="649463"/>
            <a:chExt cx="11722608" cy="518199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83876E-328A-1C96-FD4C-6A74C2402434}"/>
                </a:ext>
              </a:extLst>
            </p:cNvPr>
            <p:cNvSpPr/>
            <p:nvPr/>
          </p:nvSpPr>
          <p:spPr>
            <a:xfrm>
              <a:off x="234298" y="649464"/>
              <a:ext cx="11716281" cy="51819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64B1E3-2529-4907-3FCB-B9AA3B03D76B}"/>
                </a:ext>
              </a:extLst>
            </p:cNvPr>
            <p:cNvSpPr/>
            <p:nvPr/>
          </p:nvSpPr>
          <p:spPr>
            <a:xfrm>
              <a:off x="234298" y="649463"/>
              <a:ext cx="11722608" cy="46634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C3B44F-925E-CB00-6D11-2FA7BF1F01AF}"/>
                </a:ext>
              </a:extLst>
            </p:cNvPr>
            <p:cNvGrpSpPr/>
            <p:nvPr/>
          </p:nvGrpSpPr>
          <p:grpSpPr>
            <a:xfrm>
              <a:off x="465766" y="812641"/>
              <a:ext cx="653739" cy="170917"/>
              <a:chOff x="462204" y="914403"/>
              <a:chExt cx="653739" cy="17091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37A05C-B2A4-77C5-23E7-87DBB0373339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AAB8397-997D-97F1-90D2-E4169EE07E35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1443B4A-8E9B-37B1-0D1D-0F96EACB6F61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8A4612-F178-B4F5-9C6C-2D076FDE1F9F}"/>
                </a:ext>
              </a:extLst>
            </p:cNvPr>
            <p:cNvSpPr txBox="1"/>
            <p:nvPr/>
          </p:nvSpPr>
          <p:spPr>
            <a:xfrm>
              <a:off x="295541" y="1204946"/>
              <a:ext cx="11563667" cy="258532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## Explore tokenizer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check vocabulary size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Source vocabulary size: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tokenizer_src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get_vocab_size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())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Target vocabulary size: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tokenizer_tgt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get_vocab_size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())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Check source tokenizer encodes/decodes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Source tokenizer encodes 'I love you':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tokenizer_src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encode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I love you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Source tokenizer decodes [131, 3181, 345]: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tokenizer_src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decode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131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3181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345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3BF714-2FF7-703B-27EE-B610745EAB62}"/>
                </a:ext>
              </a:extLst>
            </p:cNvPr>
            <p:cNvSpPr/>
            <p:nvPr/>
          </p:nvSpPr>
          <p:spPr>
            <a:xfrm>
              <a:off x="1382312" y="658812"/>
              <a:ext cx="4386099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nb_get_tokenizer.ipynb</a:t>
              </a:r>
              <a:endParaRPr lang="en-US" dirty="0"/>
            </a:p>
          </p:txBody>
        </p:sp>
        <p:pic>
          <p:nvPicPr>
            <p:cNvPr id="19" name="Picture 2" descr="Project Jupyter - Wikipedia">
              <a:extLst>
                <a:ext uri="{FF2B5EF4-FFF2-40B4-BE49-F238E27FC236}">
                  <a16:creationId xmlns:a16="http://schemas.microsoft.com/office/drawing/2014/main" id="{6613CF1A-5C62-7DEE-A010-344BD474A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150" y="695501"/>
              <a:ext cx="353718" cy="409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2B25D59-49B8-7D48-31DC-20FE4A45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01" y="4728944"/>
            <a:ext cx="5730737" cy="800169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63060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Mask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71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Mask Functions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2147941-0B44-E531-B337-D94FD954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C5F6CFF-A5BD-70F0-6976-3B3EDDEB4F82}"/>
              </a:ext>
            </a:extLst>
          </p:cNvPr>
          <p:cNvSpPr/>
          <p:nvPr/>
        </p:nvSpPr>
        <p:spPr>
          <a:xfrm rot="16200000">
            <a:off x="6512429" y="1706401"/>
            <a:ext cx="657493" cy="43197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8B815-839C-D218-9125-98E0045FBD80}"/>
              </a:ext>
            </a:extLst>
          </p:cNvPr>
          <p:cNvSpPr/>
          <p:nvPr/>
        </p:nvSpPr>
        <p:spPr>
          <a:xfrm>
            <a:off x="5956419" y="2327425"/>
            <a:ext cx="1598063" cy="116931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6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83E2-BF8B-DAC4-DE08-258ECC74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41B4-B392-567A-B076-CE6365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Formula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F4EA-7F45-9800-AFA5-C932C14222A8}"/>
              </a:ext>
            </a:extLst>
          </p:cNvPr>
          <p:cNvSpPr txBox="1"/>
          <p:nvPr/>
        </p:nvSpPr>
        <p:spPr>
          <a:xfrm>
            <a:off x="404399" y="1768869"/>
            <a:ext cx="377686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Source code structure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Coding step-by-step 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Notebook</a:t>
            </a:r>
          </a:p>
          <a:p>
            <a:r>
              <a:rPr lang="en-US" sz="2800" dirty="0">
                <a:solidFill>
                  <a:srgbClr val="002060"/>
                </a:solidFill>
              </a:rPr>
              <a:t> 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Example 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AA3F9-3E8B-4F0D-1DC9-5CC376CFA835}"/>
              </a:ext>
            </a:extLst>
          </p:cNvPr>
          <p:cNvSpPr txBox="1"/>
          <p:nvPr/>
        </p:nvSpPr>
        <p:spPr>
          <a:xfrm>
            <a:off x="8080506" y="4123411"/>
            <a:ext cx="4227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A good understanding of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AB799-6116-22CA-4BA9-A1C9B181367A}"/>
              </a:ext>
            </a:extLst>
          </p:cNvPr>
          <p:cNvSpPr txBox="1"/>
          <p:nvPr/>
        </p:nvSpPr>
        <p:spPr>
          <a:xfrm>
            <a:off x="1811265" y="243049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2CB08-F12F-2F84-09A3-4EB83B3697A9}"/>
              </a:ext>
            </a:extLst>
          </p:cNvPr>
          <p:cNvSpPr txBox="1"/>
          <p:nvPr/>
        </p:nvSpPr>
        <p:spPr>
          <a:xfrm>
            <a:off x="1811265" y="369475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D0B5-323A-E69B-A020-D220EBD1CFFE}"/>
              </a:ext>
            </a:extLst>
          </p:cNvPr>
          <p:cNvSpPr txBox="1"/>
          <p:nvPr/>
        </p:nvSpPr>
        <p:spPr>
          <a:xfrm>
            <a:off x="9957222" y="3334591"/>
            <a:ext cx="423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734B7-A066-A30F-8A4D-3419B968E678}"/>
              </a:ext>
            </a:extLst>
          </p:cNvPr>
          <p:cNvSpPr txBox="1"/>
          <p:nvPr/>
        </p:nvSpPr>
        <p:spPr>
          <a:xfrm>
            <a:off x="1811265" y="495777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262515-1A8F-5438-A908-880710001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33"/>
          <a:stretch/>
        </p:blipFill>
        <p:spPr>
          <a:xfrm>
            <a:off x="4740971" y="1537052"/>
            <a:ext cx="1257300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DE294-A99B-4A40-54F1-C788D7EC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71" y="3182883"/>
            <a:ext cx="2743200" cy="619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833A34-7CE7-8D49-56FA-BC6AB5021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971" y="4354810"/>
            <a:ext cx="1819275" cy="1047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17F7D-EF48-914A-04E6-182251CB89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570"/>
          <a:stretch/>
        </p:blipFill>
        <p:spPr>
          <a:xfrm>
            <a:off x="4740971" y="5656541"/>
            <a:ext cx="4633362" cy="11834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6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Encoder Mask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38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Encoder Mask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F34263A-C394-84D3-E23D-98FBD01435F9}"/>
              </a:ext>
            </a:extLst>
          </p:cNvPr>
          <p:cNvGrpSpPr/>
          <p:nvPr/>
        </p:nvGrpSpPr>
        <p:grpSpPr>
          <a:xfrm>
            <a:off x="234298" y="1868219"/>
            <a:ext cx="11723404" cy="4624656"/>
            <a:chOff x="311210" y="1459950"/>
            <a:chExt cx="11723404" cy="46246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852B59-F99D-FAAF-3A1E-EC7BB894C562}"/>
                </a:ext>
              </a:extLst>
            </p:cNvPr>
            <p:cNvSpPr/>
            <p:nvPr/>
          </p:nvSpPr>
          <p:spPr>
            <a:xfrm>
              <a:off x="318333" y="1459952"/>
              <a:ext cx="11716281" cy="462465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832731-6AAA-590B-A04B-9CFD5A62458C}"/>
                </a:ext>
              </a:extLst>
            </p:cNvPr>
            <p:cNvSpPr/>
            <p:nvPr/>
          </p:nvSpPr>
          <p:spPr>
            <a:xfrm>
              <a:off x="311210" y="1459951"/>
              <a:ext cx="11723404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CEB742-05FE-9830-77BA-66098AAFC176}"/>
                </a:ext>
              </a:extLst>
            </p:cNvPr>
            <p:cNvSpPr/>
            <p:nvPr/>
          </p:nvSpPr>
          <p:spPr>
            <a:xfrm>
              <a:off x="1459224" y="1459950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mask.py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1A21B18-3EE0-857D-5825-3B12A2B5F790}"/>
                </a:ext>
              </a:extLst>
            </p:cNvPr>
            <p:cNvGrpSpPr/>
            <p:nvPr/>
          </p:nvGrpSpPr>
          <p:grpSpPr>
            <a:xfrm>
              <a:off x="542678" y="1613779"/>
              <a:ext cx="653739" cy="170917"/>
              <a:chOff x="462204" y="914403"/>
              <a:chExt cx="653739" cy="170917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D467FD4-8626-EBC3-22D3-583BD9D0F7C8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74FF2DD-C67D-0F51-6211-FF0B20923547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9021B38-FB9A-35D2-F958-D95DE3FE81FC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B40F0D-7D4B-5293-EEAD-75578143786A}"/>
                </a:ext>
              </a:extLst>
            </p:cNvPr>
            <p:cNvSpPr txBox="1"/>
            <p:nvPr/>
          </p:nvSpPr>
          <p:spPr>
            <a:xfrm>
              <a:off x="372453" y="2006084"/>
              <a:ext cx="11662161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create_encoder_mask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encoder_input_ids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pad_token_id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encoder_input_ids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!=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pad_token_id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unsqueeze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unsqueeze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13" name="Picture 6" descr="Python (programming language) - Wikipedia">
              <a:extLst>
                <a:ext uri="{FF2B5EF4-FFF2-40B4-BE49-F238E27FC236}">
                  <a16:creationId xmlns:a16="http://schemas.microsoft.com/office/drawing/2014/main" id="{8289C120-F945-1E7B-6EF9-4050D69FC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939" y="1579577"/>
              <a:ext cx="259392" cy="284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82A8D7-015E-ADCE-2A78-86AF0E5B1943}"/>
                </a:ext>
              </a:extLst>
            </p:cNvPr>
            <p:cNvGrpSpPr/>
            <p:nvPr/>
          </p:nvGrpSpPr>
          <p:grpSpPr>
            <a:xfrm>
              <a:off x="1590779" y="3760410"/>
              <a:ext cx="8600825" cy="1841988"/>
              <a:chOff x="1530959" y="2769340"/>
              <a:chExt cx="8600825" cy="184198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D5AA716-C2A3-D99D-C851-DE4E460BBBA0}"/>
                  </a:ext>
                </a:extLst>
              </p:cNvPr>
              <p:cNvSpPr/>
              <p:nvPr/>
            </p:nvSpPr>
            <p:spPr>
              <a:xfrm>
                <a:off x="2107164" y="3415261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68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7D32D0-2F43-43AD-AA86-5F967A9C3426}"/>
                  </a:ext>
                </a:extLst>
              </p:cNvPr>
              <p:cNvSpPr/>
              <p:nvPr/>
            </p:nvSpPr>
            <p:spPr>
              <a:xfrm>
                <a:off x="1530959" y="3415261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1B7A0E-5B68-02CC-AFC0-941812D460DC}"/>
                  </a:ext>
                </a:extLst>
              </p:cNvPr>
              <p:cNvSpPr/>
              <p:nvPr/>
            </p:nvSpPr>
            <p:spPr>
              <a:xfrm>
                <a:off x="2683369" y="3415261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72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94A41F3-6986-5A98-3503-65766DA271FC}"/>
                  </a:ext>
                </a:extLst>
              </p:cNvPr>
              <p:cNvSpPr/>
              <p:nvPr/>
            </p:nvSpPr>
            <p:spPr>
              <a:xfrm>
                <a:off x="3259574" y="3415261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A426388-0193-F550-029D-ED4F04F2F1D7}"/>
                  </a:ext>
                </a:extLst>
              </p:cNvPr>
              <p:cNvSpPr/>
              <p:nvPr/>
            </p:nvSpPr>
            <p:spPr>
              <a:xfrm>
                <a:off x="3835779" y="3415261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F214B49-1EF7-BA0C-4DD3-6C6C90C57273}"/>
                  </a:ext>
                </a:extLst>
              </p:cNvPr>
              <p:cNvSpPr/>
              <p:nvPr/>
            </p:nvSpPr>
            <p:spPr>
              <a:xfrm>
                <a:off x="4411982" y="3415261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6C49943-29D5-2E63-BDD3-A2B5C90E80BD}"/>
                  </a:ext>
                </a:extLst>
              </p:cNvPr>
              <p:cNvCxnSpPr/>
              <p:nvPr/>
            </p:nvCxnSpPr>
            <p:spPr>
              <a:xfrm>
                <a:off x="5422392" y="3651694"/>
                <a:ext cx="832104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0D45289-F2E5-F475-837E-201FBEB84634}"/>
                  </a:ext>
                </a:extLst>
              </p:cNvPr>
              <p:cNvSpPr/>
              <p:nvPr/>
            </p:nvSpPr>
            <p:spPr>
              <a:xfrm>
                <a:off x="7320535" y="3415260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106DD23-8F94-FCA7-0AC2-BC9E732006FE}"/>
                  </a:ext>
                </a:extLst>
              </p:cNvPr>
              <p:cNvSpPr/>
              <p:nvPr/>
            </p:nvSpPr>
            <p:spPr>
              <a:xfrm>
                <a:off x="6744330" y="3415260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3BAE25D-B277-05FE-ABE9-74293CB86E7D}"/>
                  </a:ext>
                </a:extLst>
              </p:cNvPr>
              <p:cNvSpPr/>
              <p:nvPr/>
            </p:nvSpPr>
            <p:spPr>
              <a:xfrm>
                <a:off x="7896740" y="3415260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AFA2C33-1D5E-2935-24CB-E97B622D4C34}"/>
                  </a:ext>
                </a:extLst>
              </p:cNvPr>
              <p:cNvSpPr/>
              <p:nvPr/>
            </p:nvSpPr>
            <p:spPr>
              <a:xfrm>
                <a:off x="8472945" y="3415260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E6CEB88-A5FA-0D28-EEBA-12B3055C5D17}"/>
                  </a:ext>
                </a:extLst>
              </p:cNvPr>
              <p:cNvSpPr/>
              <p:nvPr/>
            </p:nvSpPr>
            <p:spPr>
              <a:xfrm>
                <a:off x="9049150" y="3415260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345A78F-7A79-A340-2DC9-CB6B3730E825}"/>
                  </a:ext>
                </a:extLst>
              </p:cNvPr>
              <p:cNvSpPr/>
              <p:nvPr/>
            </p:nvSpPr>
            <p:spPr>
              <a:xfrm>
                <a:off x="9625353" y="3415260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28" name="Left Brace 27">
                <a:extLst>
                  <a:ext uri="{FF2B5EF4-FFF2-40B4-BE49-F238E27FC236}">
                    <a16:creationId xmlns:a16="http://schemas.microsoft.com/office/drawing/2014/main" id="{910C4AB7-A2E3-2784-DB32-5C28D2D9CCF5}"/>
                  </a:ext>
                </a:extLst>
              </p:cNvPr>
              <p:cNvSpPr/>
              <p:nvPr/>
            </p:nvSpPr>
            <p:spPr>
              <a:xfrm rot="16200000">
                <a:off x="3138386" y="2717762"/>
                <a:ext cx="170841" cy="2879266"/>
              </a:xfrm>
              <a:prstGeom prst="leftBrac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Left Brace 28">
                <a:extLst>
                  <a:ext uri="{FF2B5EF4-FFF2-40B4-BE49-F238E27FC236}">
                    <a16:creationId xmlns:a16="http://schemas.microsoft.com/office/drawing/2014/main" id="{54322D2C-0CAA-F2F4-7465-04E27822768D}"/>
                  </a:ext>
                </a:extLst>
              </p:cNvPr>
              <p:cNvSpPr/>
              <p:nvPr/>
            </p:nvSpPr>
            <p:spPr>
              <a:xfrm rot="16200000">
                <a:off x="8351758" y="2717762"/>
                <a:ext cx="170841" cy="2879266"/>
              </a:xfrm>
              <a:prstGeom prst="leftBrac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E00470-F4C0-B52B-C004-571DBF1E44BC}"/>
                  </a:ext>
                </a:extLst>
              </p:cNvPr>
              <p:cNvSpPr txBox="1"/>
              <p:nvPr/>
            </p:nvSpPr>
            <p:spPr>
              <a:xfrm>
                <a:off x="2028419" y="4241996"/>
                <a:ext cx="22069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Encoder input ids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6483A7-7DB1-C677-CE63-A95359B66563}"/>
                  </a:ext>
                </a:extLst>
              </p:cNvPr>
              <p:cNvSpPr txBox="1"/>
              <p:nvPr/>
            </p:nvSpPr>
            <p:spPr>
              <a:xfrm>
                <a:off x="7128022" y="4241996"/>
                <a:ext cx="26183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Encoder mask's output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6FCB3E-E48D-6B22-F782-F1F62FF7BC0C}"/>
                  </a:ext>
                </a:extLst>
              </p:cNvPr>
              <p:cNvSpPr txBox="1"/>
              <p:nvPr/>
            </p:nvSpPr>
            <p:spPr>
              <a:xfrm>
                <a:off x="3259574" y="2769340"/>
                <a:ext cx="22069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PAD token id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4C967CE-E5FD-7509-CB74-2E29344C3A71}"/>
                  </a:ext>
                </a:extLst>
              </p:cNvPr>
              <p:cNvCxnSpPr>
                <a:cxnSpLocks/>
                <a:stCxn id="32" idx="2"/>
                <a:endCxn id="19" idx="0"/>
              </p:cNvCxnSpPr>
              <p:nvPr/>
            </p:nvCxnSpPr>
            <p:spPr>
              <a:xfrm flipH="1">
                <a:off x="4088995" y="3138672"/>
                <a:ext cx="274046" cy="27658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DDEF0A0-5141-069D-382C-C28275274219}"/>
                  </a:ext>
                </a:extLst>
              </p:cNvPr>
              <p:cNvCxnSpPr>
                <a:cxnSpLocks/>
                <a:endCxn id="20" idx="0"/>
              </p:cNvCxnSpPr>
              <p:nvPr/>
            </p:nvCxnSpPr>
            <p:spPr>
              <a:xfrm>
                <a:off x="4363040" y="3138672"/>
                <a:ext cx="302158" cy="27658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01833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Encoder Mask - Playground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B18C58-23F8-8BA0-D1D2-4E4F7A3A9FB4}"/>
              </a:ext>
            </a:extLst>
          </p:cNvPr>
          <p:cNvGrpSpPr/>
          <p:nvPr/>
        </p:nvGrpSpPr>
        <p:grpSpPr>
          <a:xfrm>
            <a:off x="88900" y="1518118"/>
            <a:ext cx="12014199" cy="5236361"/>
            <a:chOff x="88900" y="1388726"/>
            <a:chExt cx="12014199" cy="523636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3ECEBB9-2C7E-D0FA-DFD9-C7391C27CD7E}"/>
                </a:ext>
              </a:extLst>
            </p:cNvPr>
            <p:cNvSpPr/>
            <p:nvPr/>
          </p:nvSpPr>
          <p:spPr>
            <a:xfrm>
              <a:off x="88901" y="1388726"/>
              <a:ext cx="12014198" cy="52363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3A58A3-ECDE-EF7B-5DBB-BCA250839280}"/>
                </a:ext>
              </a:extLst>
            </p:cNvPr>
            <p:cNvSpPr/>
            <p:nvPr/>
          </p:nvSpPr>
          <p:spPr>
            <a:xfrm>
              <a:off x="88900" y="1388726"/>
              <a:ext cx="12014198" cy="46634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B95122-BA9C-77E7-ADEF-6D210472F5CB}"/>
                </a:ext>
              </a:extLst>
            </p:cNvPr>
            <p:cNvSpPr/>
            <p:nvPr/>
          </p:nvSpPr>
          <p:spPr>
            <a:xfrm>
              <a:off x="1236914" y="1398075"/>
              <a:ext cx="307016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nb_mask.ipynb</a:t>
              </a:r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FE2C5A7-848D-5BAE-26F2-65358996145A}"/>
                </a:ext>
              </a:extLst>
            </p:cNvPr>
            <p:cNvGrpSpPr/>
            <p:nvPr/>
          </p:nvGrpSpPr>
          <p:grpSpPr>
            <a:xfrm>
              <a:off x="320368" y="1551904"/>
              <a:ext cx="653739" cy="170917"/>
              <a:chOff x="462204" y="914403"/>
              <a:chExt cx="653739" cy="17091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023F9B7-14CD-C355-6C73-5BE7A06445C9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20EC4C2-4A26-9C86-20CD-6042A05D019A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421AD28-0B58-58CB-B1E0-AFC807FE51D6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284108-2B1E-4EB1-BD9D-355FABF6C4A3}"/>
                </a:ext>
              </a:extLst>
            </p:cNvPr>
            <p:cNvSpPr txBox="1"/>
            <p:nvPr/>
          </p:nvSpPr>
          <p:spPr>
            <a:xfrm>
              <a:off x="150143" y="1944209"/>
              <a:ext cx="5707193" cy="397031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*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the inputs 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en_input_ids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68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72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pad_id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pad token id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encoder mask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encoder_mask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create_encoder_mask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en_input_ids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pad_id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(1, 1, </a:t>
              </a:r>
              <a:r>
                <a:rPr lang="en-US" b="0" i="1" dirty="0" err="1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0CE52E-6011-9373-1CC7-30723A777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3906" y="4126719"/>
              <a:ext cx="3568479" cy="1102984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90EE5D-D527-C330-E1B4-F3E26F0DE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3906" y="5398994"/>
              <a:ext cx="5236139" cy="1102983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11" name="Picture 2" descr="Project Jupyter - Wikipedia">
              <a:extLst>
                <a:ext uri="{FF2B5EF4-FFF2-40B4-BE49-F238E27FC236}">
                  <a16:creationId xmlns:a16="http://schemas.microsoft.com/office/drawing/2014/main" id="{CE1F66F8-85E3-7465-F212-B13E96DD22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368" y="1423812"/>
              <a:ext cx="353718" cy="409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931A00-09B5-984C-4595-CAEC5F09C3C6}"/>
                </a:ext>
              </a:extLst>
            </p:cNvPr>
            <p:cNvSpPr txBox="1"/>
            <p:nvPr/>
          </p:nvSpPr>
          <p:spPr>
            <a:xfrm>
              <a:off x="6126621" y="1961814"/>
              <a:ext cx="5707193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encoder_input_ids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\n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encoder_input_ids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encoder_input_ids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\n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encoder_input_ids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encoder_mask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\n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encoder_mask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encoder_mask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\n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encoder_mask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695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Padding Mask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43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Padding Mask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41421" y="1868221"/>
            <a:ext cx="11716281" cy="46246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34298" y="1868220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382312" y="1868219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65766" y="2022048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295541" y="2414353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1987846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383959A-E10B-11E0-A094-EFB66AA7A0F6}"/>
              </a:ext>
            </a:extLst>
          </p:cNvPr>
          <p:cNvGrpSpPr/>
          <p:nvPr/>
        </p:nvGrpSpPr>
        <p:grpSpPr>
          <a:xfrm>
            <a:off x="1795588" y="4051209"/>
            <a:ext cx="8600825" cy="1841988"/>
            <a:chOff x="1530959" y="2769340"/>
            <a:chExt cx="8600825" cy="18419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FEF0C3-145F-C3E1-DE85-968188D54AC0}"/>
                </a:ext>
              </a:extLst>
            </p:cNvPr>
            <p:cNvSpPr/>
            <p:nvPr/>
          </p:nvSpPr>
          <p:spPr>
            <a:xfrm>
              <a:off x="210716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06C4629-633E-5C8C-3776-330A384BEFAA}"/>
                </a:ext>
              </a:extLst>
            </p:cNvPr>
            <p:cNvSpPr/>
            <p:nvPr/>
          </p:nvSpPr>
          <p:spPr>
            <a:xfrm>
              <a:off x="153095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5BDF44-FFBE-3FDF-2224-7C739071E2F9}"/>
                </a:ext>
              </a:extLst>
            </p:cNvPr>
            <p:cNvSpPr/>
            <p:nvPr/>
          </p:nvSpPr>
          <p:spPr>
            <a:xfrm>
              <a:off x="268336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DFD849E-DFA4-75F0-20DA-C7E279278E5D}"/>
                </a:ext>
              </a:extLst>
            </p:cNvPr>
            <p:cNvSpPr/>
            <p:nvPr/>
          </p:nvSpPr>
          <p:spPr>
            <a:xfrm>
              <a:off x="325957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358BC44-FAF9-F547-19AE-EDC66FF262AD}"/>
                </a:ext>
              </a:extLst>
            </p:cNvPr>
            <p:cNvSpPr/>
            <p:nvPr/>
          </p:nvSpPr>
          <p:spPr>
            <a:xfrm>
              <a:off x="383577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0BEE6C-E20D-72ED-A064-E481353630EB}"/>
                </a:ext>
              </a:extLst>
            </p:cNvPr>
            <p:cNvSpPr/>
            <p:nvPr/>
          </p:nvSpPr>
          <p:spPr>
            <a:xfrm>
              <a:off x="4411982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851026E-1B8E-50BB-34F6-0CE2B2309F17}"/>
                </a:ext>
              </a:extLst>
            </p:cNvPr>
            <p:cNvCxnSpPr/>
            <p:nvPr/>
          </p:nvCxnSpPr>
          <p:spPr>
            <a:xfrm>
              <a:off x="5422392" y="3651694"/>
              <a:ext cx="83210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062FED-7C3E-C7FE-1011-1E344B26C82E}"/>
                </a:ext>
              </a:extLst>
            </p:cNvPr>
            <p:cNvSpPr/>
            <p:nvPr/>
          </p:nvSpPr>
          <p:spPr>
            <a:xfrm>
              <a:off x="732053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B5AB7C6-931E-86D4-C39B-BE752F98B718}"/>
                </a:ext>
              </a:extLst>
            </p:cNvPr>
            <p:cNvSpPr/>
            <p:nvPr/>
          </p:nvSpPr>
          <p:spPr>
            <a:xfrm>
              <a:off x="674433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F3545A6-DFE5-ADAB-7DDA-CCFF78954132}"/>
                </a:ext>
              </a:extLst>
            </p:cNvPr>
            <p:cNvSpPr/>
            <p:nvPr/>
          </p:nvSpPr>
          <p:spPr>
            <a:xfrm>
              <a:off x="789674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F53EF96-E72D-2977-3540-CD5139A1F103}"/>
                </a:ext>
              </a:extLst>
            </p:cNvPr>
            <p:cNvSpPr/>
            <p:nvPr/>
          </p:nvSpPr>
          <p:spPr>
            <a:xfrm>
              <a:off x="847294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251FB0-A2EF-FC13-C6BB-3D66F0E861A9}"/>
                </a:ext>
              </a:extLst>
            </p:cNvPr>
            <p:cNvSpPr/>
            <p:nvPr/>
          </p:nvSpPr>
          <p:spPr>
            <a:xfrm>
              <a:off x="904915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EAA2FB8-1CEB-2D7E-1FB4-093DAF57F215}"/>
                </a:ext>
              </a:extLst>
            </p:cNvPr>
            <p:cNvSpPr/>
            <p:nvPr/>
          </p:nvSpPr>
          <p:spPr>
            <a:xfrm>
              <a:off x="9625353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8" name="Left Brace 47">
              <a:extLst>
                <a:ext uri="{FF2B5EF4-FFF2-40B4-BE49-F238E27FC236}">
                  <a16:creationId xmlns:a16="http://schemas.microsoft.com/office/drawing/2014/main" id="{DA1E073E-1EBE-8D26-EE41-32A68A57AB7C}"/>
                </a:ext>
              </a:extLst>
            </p:cNvPr>
            <p:cNvSpPr/>
            <p:nvPr/>
          </p:nvSpPr>
          <p:spPr>
            <a:xfrm rot="16200000">
              <a:off x="3138386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7D9D98A0-BCF8-6ACD-CEB3-6E0283A1C843}"/>
                </a:ext>
              </a:extLst>
            </p:cNvPr>
            <p:cNvSpPr/>
            <p:nvPr/>
          </p:nvSpPr>
          <p:spPr>
            <a:xfrm rot="16200000">
              <a:off x="8351758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85ECC0B-D055-5491-6867-2E5641BFC81B}"/>
                </a:ext>
              </a:extLst>
            </p:cNvPr>
            <p:cNvSpPr txBox="1"/>
            <p:nvPr/>
          </p:nvSpPr>
          <p:spPr>
            <a:xfrm>
              <a:off x="2028419" y="4241996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Decoder input ids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64E8670-44B8-DAD9-F784-1D07CBB55050}"/>
                </a:ext>
              </a:extLst>
            </p:cNvPr>
            <p:cNvSpPr txBox="1"/>
            <p:nvPr/>
          </p:nvSpPr>
          <p:spPr>
            <a:xfrm>
              <a:off x="7128022" y="4241996"/>
              <a:ext cx="261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Padding mask's output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6BF261C-9475-8853-6DE5-98BF701701B6}"/>
                </a:ext>
              </a:extLst>
            </p:cNvPr>
            <p:cNvSpPr txBox="1"/>
            <p:nvPr/>
          </p:nvSpPr>
          <p:spPr>
            <a:xfrm>
              <a:off x="3259574" y="2769340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 token id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6B3E877-A2B9-A198-4D12-32392B790924}"/>
                </a:ext>
              </a:extLst>
            </p:cNvPr>
            <p:cNvCxnSpPr>
              <a:cxnSpLocks/>
              <a:stCxn id="52" idx="2"/>
              <a:endCxn id="39" idx="0"/>
            </p:cNvCxnSpPr>
            <p:nvPr/>
          </p:nvCxnSpPr>
          <p:spPr>
            <a:xfrm flipH="1">
              <a:off x="4088995" y="3138672"/>
              <a:ext cx="274046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D468401-7EEE-612A-383A-DF21659294DB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4363040" y="3138672"/>
              <a:ext cx="302158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316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Padding Mask - Playground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F05629-9B59-9B82-F2F6-B39B9E63DFF6}"/>
              </a:ext>
            </a:extLst>
          </p:cNvPr>
          <p:cNvGrpSpPr/>
          <p:nvPr/>
        </p:nvGrpSpPr>
        <p:grpSpPr>
          <a:xfrm>
            <a:off x="88900" y="1647943"/>
            <a:ext cx="12014199" cy="4899505"/>
            <a:chOff x="88900" y="612774"/>
            <a:chExt cx="12014199" cy="489950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D7CCDF-D4C4-5355-DF7B-DCC177A3FDA3}"/>
                </a:ext>
              </a:extLst>
            </p:cNvPr>
            <p:cNvSpPr/>
            <p:nvPr/>
          </p:nvSpPr>
          <p:spPr>
            <a:xfrm>
              <a:off x="88901" y="612774"/>
              <a:ext cx="12014198" cy="48995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842234-29DF-7BA9-8967-70DC7FE6F48E}"/>
                </a:ext>
              </a:extLst>
            </p:cNvPr>
            <p:cNvSpPr/>
            <p:nvPr/>
          </p:nvSpPr>
          <p:spPr>
            <a:xfrm>
              <a:off x="88900" y="612774"/>
              <a:ext cx="12014198" cy="46634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D878910-EE19-31BE-5466-C4430C7BF5B5}"/>
                </a:ext>
              </a:extLst>
            </p:cNvPr>
            <p:cNvGrpSpPr/>
            <p:nvPr/>
          </p:nvGrpSpPr>
          <p:grpSpPr>
            <a:xfrm>
              <a:off x="320368" y="775952"/>
              <a:ext cx="653739" cy="170917"/>
              <a:chOff x="462204" y="914403"/>
              <a:chExt cx="653739" cy="170917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1E4FA51-716B-DBFA-6776-10522DA6A336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9210612-C87E-8CDE-B9B9-B3DD01A269D3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72F4FA2-63C9-3061-CA4D-2FB4F87A451D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651EEA-32F8-31C8-09B3-426C0CC0D93F}"/>
                </a:ext>
              </a:extLst>
            </p:cNvPr>
            <p:cNvSpPr txBox="1"/>
            <p:nvPr/>
          </p:nvSpPr>
          <p:spPr>
            <a:xfrm>
              <a:off x="150145" y="1168257"/>
              <a:ext cx="5744586" cy="369331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*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the inputs 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de_input_ids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68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72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96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pad_id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pad token id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padding mask # (1, </a:t>
              </a:r>
              <a:r>
                <a:rPr lang="en-US" b="0" i="1" dirty="0" err="1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padding_mask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create_padding_mask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pad_id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87E770-3B63-6A9C-3912-4FD91CAA7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7141" y="3731735"/>
              <a:ext cx="5534134" cy="5778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C3E31E3-4015-1E2F-95FA-D30C4FD58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7141" y="4487409"/>
              <a:ext cx="4713384" cy="748333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953310-B614-CF89-3BAA-37FBC3BFBEC1}"/>
                </a:ext>
              </a:extLst>
            </p:cNvPr>
            <p:cNvSpPr/>
            <p:nvPr/>
          </p:nvSpPr>
          <p:spPr>
            <a:xfrm>
              <a:off x="1236914" y="622123"/>
              <a:ext cx="307016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nb_mask.ipynb</a:t>
              </a:r>
              <a:endParaRPr lang="en-US" dirty="0"/>
            </a:p>
          </p:txBody>
        </p:sp>
        <p:pic>
          <p:nvPicPr>
            <p:cNvPr id="22" name="Picture 2" descr="Project Jupyter - Wikipedia">
              <a:extLst>
                <a:ext uri="{FF2B5EF4-FFF2-40B4-BE49-F238E27FC236}">
                  <a16:creationId xmlns:a16="http://schemas.microsoft.com/office/drawing/2014/main" id="{E573113B-23A8-4C94-5BFC-D94E589E3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368" y="647860"/>
              <a:ext cx="353718" cy="409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CF27DD-8580-F266-25E4-1B8982D3B19E}"/>
                </a:ext>
              </a:extLst>
            </p:cNvPr>
            <p:cNvSpPr txBox="1"/>
            <p:nvPr/>
          </p:nvSpPr>
          <p:spPr>
            <a:xfrm>
              <a:off x="6266273" y="1163779"/>
              <a:ext cx="5836825" cy="230832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	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padding_mask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\n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padding_mask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padding_mask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padding_mask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2179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Causal Mask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45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9187FECA-6091-7FF9-C4A4-82090A41F67B}"/>
              </a:ext>
            </a:extLst>
          </p:cNvPr>
          <p:cNvSpPr/>
          <p:nvPr/>
        </p:nvSpPr>
        <p:spPr>
          <a:xfrm>
            <a:off x="260082" y="1690689"/>
            <a:ext cx="11716281" cy="49897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Causal Mask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6D7B6BF-2846-5483-AE04-B3CBE53F10B9}"/>
              </a:ext>
            </a:extLst>
          </p:cNvPr>
          <p:cNvGrpSpPr/>
          <p:nvPr/>
        </p:nvGrpSpPr>
        <p:grpSpPr>
          <a:xfrm>
            <a:off x="5573430" y="3565647"/>
            <a:ext cx="3185352" cy="2923580"/>
            <a:chOff x="5505938" y="3061383"/>
            <a:chExt cx="3185352" cy="292358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88AD45A-D3FA-086F-3605-F00AB62471D2}"/>
                </a:ext>
              </a:extLst>
            </p:cNvPr>
            <p:cNvSpPr/>
            <p:nvPr/>
          </p:nvSpPr>
          <p:spPr>
            <a:xfrm>
              <a:off x="550593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C01B5C1-D0FE-05A4-12C7-6D4520E8570F}"/>
                </a:ext>
              </a:extLst>
            </p:cNvPr>
            <p:cNvSpPr/>
            <p:nvPr/>
          </p:nvSpPr>
          <p:spPr>
            <a:xfrm>
              <a:off x="550593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48A7F9-BFBE-7548-5803-7F1FA1B8B163}"/>
                </a:ext>
              </a:extLst>
            </p:cNvPr>
            <p:cNvSpPr/>
            <p:nvPr/>
          </p:nvSpPr>
          <p:spPr>
            <a:xfrm>
              <a:off x="550593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FD58B0D-7A88-3CC5-10A1-0F3191B93507}"/>
                </a:ext>
              </a:extLst>
            </p:cNvPr>
            <p:cNvSpPr/>
            <p:nvPr/>
          </p:nvSpPr>
          <p:spPr>
            <a:xfrm>
              <a:off x="550593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24AF210-F345-9E65-0B85-643551A05712}"/>
                </a:ext>
              </a:extLst>
            </p:cNvPr>
            <p:cNvSpPr/>
            <p:nvPr/>
          </p:nvSpPr>
          <p:spPr>
            <a:xfrm>
              <a:off x="550593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AB1B620-CA04-1731-20C1-8E1FCA8936DF}"/>
                </a:ext>
              </a:extLst>
            </p:cNvPr>
            <p:cNvSpPr/>
            <p:nvPr/>
          </p:nvSpPr>
          <p:spPr>
            <a:xfrm>
              <a:off x="614682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433D5C2-6EDA-0471-02CF-1FA573629679}"/>
                </a:ext>
              </a:extLst>
            </p:cNvPr>
            <p:cNvSpPr/>
            <p:nvPr/>
          </p:nvSpPr>
          <p:spPr>
            <a:xfrm>
              <a:off x="614682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9549917-0DB4-9C1E-8C9B-62C44C8309B4}"/>
                </a:ext>
              </a:extLst>
            </p:cNvPr>
            <p:cNvSpPr/>
            <p:nvPr/>
          </p:nvSpPr>
          <p:spPr>
            <a:xfrm>
              <a:off x="614682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A2AB8AB-69D6-365E-8E02-EB4009195177}"/>
                </a:ext>
              </a:extLst>
            </p:cNvPr>
            <p:cNvSpPr/>
            <p:nvPr/>
          </p:nvSpPr>
          <p:spPr>
            <a:xfrm>
              <a:off x="614682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C5C46D-E4E0-FF5E-0EDD-8E14372BD24F}"/>
                </a:ext>
              </a:extLst>
            </p:cNvPr>
            <p:cNvSpPr/>
            <p:nvPr/>
          </p:nvSpPr>
          <p:spPr>
            <a:xfrm>
              <a:off x="614682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2D76009-ECE2-022C-0508-8853DC6FAFB6}"/>
                </a:ext>
              </a:extLst>
            </p:cNvPr>
            <p:cNvSpPr/>
            <p:nvPr/>
          </p:nvSpPr>
          <p:spPr>
            <a:xfrm>
              <a:off x="678771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A340FF3-C4F4-005D-8A50-E7CF0D343454}"/>
                </a:ext>
              </a:extLst>
            </p:cNvPr>
            <p:cNvSpPr/>
            <p:nvPr/>
          </p:nvSpPr>
          <p:spPr>
            <a:xfrm>
              <a:off x="678771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9AB9D7F-E444-C699-9736-6E0452421DE5}"/>
                </a:ext>
              </a:extLst>
            </p:cNvPr>
            <p:cNvSpPr/>
            <p:nvPr/>
          </p:nvSpPr>
          <p:spPr>
            <a:xfrm>
              <a:off x="678771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6858AFD-2FB1-3F10-8F78-0A9035E0B0C6}"/>
                </a:ext>
              </a:extLst>
            </p:cNvPr>
            <p:cNvSpPr/>
            <p:nvPr/>
          </p:nvSpPr>
          <p:spPr>
            <a:xfrm>
              <a:off x="678771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6BF4456-A3A8-BA75-FF20-21D4F882BD4B}"/>
                </a:ext>
              </a:extLst>
            </p:cNvPr>
            <p:cNvSpPr/>
            <p:nvPr/>
          </p:nvSpPr>
          <p:spPr>
            <a:xfrm>
              <a:off x="678771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A3EAD5-2FD7-976F-24C7-DA7C77F57590}"/>
                </a:ext>
              </a:extLst>
            </p:cNvPr>
            <p:cNvSpPr/>
            <p:nvPr/>
          </p:nvSpPr>
          <p:spPr>
            <a:xfrm>
              <a:off x="742860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9A44A8B-6769-8865-850F-41AE7C7D9440}"/>
                </a:ext>
              </a:extLst>
            </p:cNvPr>
            <p:cNvSpPr/>
            <p:nvPr/>
          </p:nvSpPr>
          <p:spPr>
            <a:xfrm>
              <a:off x="742860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EBA26D5-3366-5D60-6A70-19F67B54FAFA}"/>
                </a:ext>
              </a:extLst>
            </p:cNvPr>
            <p:cNvSpPr/>
            <p:nvPr/>
          </p:nvSpPr>
          <p:spPr>
            <a:xfrm>
              <a:off x="742860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BBA4C04-0409-59E6-289E-6577EB2D0970}"/>
                </a:ext>
              </a:extLst>
            </p:cNvPr>
            <p:cNvSpPr/>
            <p:nvPr/>
          </p:nvSpPr>
          <p:spPr>
            <a:xfrm>
              <a:off x="742860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E139699-AD84-322D-FEC3-95D367B12C3C}"/>
                </a:ext>
              </a:extLst>
            </p:cNvPr>
            <p:cNvSpPr/>
            <p:nvPr/>
          </p:nvSpPr>
          <p:spPr>
            <a:xfrm>
              <a:off x="742860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84DDD64-2C92-9E2C-3070-1A497B93BB53}"/>
                </a:ext>
              </a:extLst>
            </p:cNvPr>
            <p:cNvSpPr/>
            <p:nvPr/>
          </p:nvSpPr>
          <p:spPr>
            <a:xfrm>
              <a:off x="806949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531B67B-5161-B8E6-1C41-093ECFC5ABC5}"/>
                </a:ext>
              </a:extLst>
            </p:cNvPr>
            <p:cNvSpPr/>
            <p:nvPr/>
          </p:nvSpPr>
          <p:spPr>
            <a:xfrm>
              <a:off x="806949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ADF327C-3AC1-D510-1B17-9B4D49785B3F}"/>
                </a:ext>
              </a:extLst>
            </p:cNvPr>
            <p:cNvSpPr/>
            <p:nvPr/>
          </p:nvSpPr>
          <p:spPr>
            <a:xfrm>
              <a:off x="806949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373D7DF-FA30-D455-A512-580A312E5B56}"/>
                </a:ext>
              </a:extLst>
            </p:cNvPr>
            <p:cNvSpPr/>
            <p:nvPr/>
          </p:nvSpPr>
          <p:spPr>
            <a:xfrm>
              <a:off x="806949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9A98614-BF21-4421-A763-5154F7C5515A}"/>
                </a:ext>
              </a:extLst>
            </p:cNvPr>
            <p:cNvSpPr/>
            <p:nvPr/>
          </p:nvSpPr>
          <p:spPr>
            <a:xfrm>
              <a:off x="806949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100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49897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Causal Mask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660E2DB-507C-B766-95B8-154D80A14F66}"/>
              </a:ext>
            </a:extLst>
          </p:cNvPr>
          <p:cNvGrpSpPr/>
          <p:nvPr/>
        </p:nvGrpSpPr>
        <p:grpSpPr>
          <a:xfrm>
            <a:off x="5571330" y="3565647"/>
            <a:ext cx="3185352" cy="2923580"/>
            <a:chOff x="5505938" y="3061383"/>
            <a:chExt cx="3185352" cy="292358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61C80F-AE40-2E09-AA7B-65483407CB51}"/>
                </a:ext>
              </a:extLst>
            </p:cNvPr>
            <p:cNvSpPr/>
            <p:nvPr/>
          </p:nvSpPr>
          <p:spPr>
            <a:xfrm>
              <a:off x="550593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F43B0B-68EF-E2E6-A049-1CF96EDC5BB9}"/>
                </a:ext>
              </a:extLst>
            </p:cNvPr>
            <p:cNvSpPr/>
            <p:nvPr/>
          </p:nvSpPr>
          <p:spPr>
            <a:xfrm>
              <a:off x="550593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F296182-2C41-C2FC-9708-75E01223619F}"/>
                </a:ext>
              </a:extLst>
            </p:cNvPr>
            <p:cNvSpPr/>
            <p:nvPr/>
          </p:nvSpPr>
          <p:spPr>
            <a:xfrm>
              <a:off x="550593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B0455-1281-F927-3477-EA1F58D13BDD}"/>
                </a:ext>
              </a:extLst>
            </p:cNvPr>
            <p:cNvSpPr/>
            <p:nvPr/>
          </p:nvSpPr>
          <p:spPr>
            <a:xfrm>
              <a:off x="550593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B33376-2797-70CF-81EF-F54DB45DB45C}"/>
                </a:ext>
              </a:extLst>
            </p:cNvPr>
            <p:cNvSpPr/>
            <p:nvPr/>
          </p:nvSpPr>
          <p:spPr>
            <a:xfrm>
              <a:off x="550593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96C2CAA-8A95-E1DB-60ED-C2CC2DDF964D}"/>
                </a:ext>
              </a:extLst>
            </p:cNvPr>
            <p:cNvSpPr/>
            <p:nvPr/>
          </p:nvSpPr>
          <p:spPr>
            <a:xfrm>
              <a:off x="614682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E81D3F8-8D01-F8BB-3950-3292D008DEC5}"/>
                </a:ext>
              </a:extLst>
            </p:cNvPr>
            <p:cNvSpPr/>
            <p:nvPr/>
          </p:nvSpPr>
          <p:spPr>
            <a:xfrm>
              <a:off x="614682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3E44D73-53BA-91A8-215A-B15A2267597C}"/>
                </a:ext>
              </a:extLst>
            </p:cNvPr>
            <p:cNvSpPr/>
            <p:nvPr/>
          </p:nvSpPr>
          <p:spPr>
            <a:xfrm>
              <a:off x="614682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75D039D-612B-0465-AE2C-07FAD6BA20EC}"/>
                </a:ext>
              </a:extLst>
            </p:cNvPr>
            <p:cNvSpPr/>
            <p:nvPr/>
          </p:nvSpPr>
          <p:spPr>
            <a:xfrm>
              <a:off x="614682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182BB7-7F9E-4C14-0B41-3AA32D56FC7C}"/>
                </a:ext>
              </a:extLst>
            </p:cNvPr>
            <p:cNvSpPr/>
            <p:nvPr/>
          </p:nvSpPr>
          <p:spPr>
            <a:xfrm>
              <a:off x="614682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82957C-7856-29F2-B306-A247DA93B0C2}"/>
                </a:ext>
              </a:extLst>
            </p:cNvPr>
            <p:cNvSpPr/>
            <p:nvPr/>
          </p:nvSpPr>
          <p:spPr>
            <a:xfrm>
              <a:off x="678771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04DE0C7-0C04-EF12-53F6-EF560E28A664}"/>
                </a:ext>
              </a:extLst>
            </p:cNvPr>
            <p:cNvSpPr/>
            <p:nvPr/>
          </p:nvSpPr>
          <p:spPr>
            <a:xfrm>
              <a:off x="678771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9683AFC-11EB-F790-D4AA-D464AC6A1639}"/>
                </a:ext>
              </a:extLst>
            </p:cNvPr>
            <p:cNvSpPr/>
            <p:nvPr/>
          </p:nvSpPr>
          <p:spPr>
            <a:xfrm>
              <a:off x="678771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9A2C1B-E5DF-6AB1-95D2-103EDFB5F690}"/>
                </a:ext>
              </a:extLst>
            </p:cNvPr>
            <p:cNvSpPr/>
            <p:nvPr/>
          </p:nvSpPr>
          <p:spPr>
            <a:xfrm>
              <a:off x="678771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D7E98BC-BE54-E2E6-DEFE-52D59B58D477}"/>
                </a:ext>
              </a:extLst>
            </p:cNvPr>
            <p:cNvSpPr/>
            <p:nvPr/>
          </p:nvSpPr>
          <p:spPr>
            <a:xfrm>
              <a:off x="678771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099A8C9-FC13-853B-0A5A-78CA197BD4F5}"/>
                </a:ext>
              </a:extLst>
            </p:cNvPr>
            <p:cNvSpPr/>
            <p:nvPr/>
          </p:nvSpPr>
          <p:spPr>
            <a:xfrm>
              <a:off x="742860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F7FC3D2-FE83-1689-4612-2342DEDBA20B}"/>
                </a:ext>
              </a:extLst>
            </p:cNvPr>
            <p:cNvSpPr/>
            <p:nvPr/>
          </p:nvSpPr>
          <p:spPr>
            <a:xfrm>
              <a:off x="742860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6380C9F-4A69-0B6E-DDD1-1A6C6E47256B}"/>
                </a:ext>
              </a:extLst>
            </p:cNvPr>
            <p:cNvSpPr/>
            <p:nvPr/>
          </p:nvSpPr>
          <p:spPr>
            <a:xfrm>
              <a:off x="742860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1BC7D4E-0852-FC11-7F52-79E8F435C4A5}"/>
                </a:ext>
              </a:extLst>
            </p:cNvPr>
            <p:cNvSpPr/>
            <p:nvPr/>
          </p:nvSpPr>
          <p:spPr>
            <a:xfrm>
              <a:off x="742860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DA43D2C-A297-D827-30AD-A131429526E2}"/>
                </a:ext>
              </a:extLst>
            </p:cNvPr>
            <p:cNvSpPr/>
            <p:nvPr/>
          </p:nvSpPr>
          <p:spPr>
            <a:xfrm>
              <a:off x="742860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A370873-C8CB-3D8C-F25F-2A46951EFF26}"/>
                </a:ext>
              </a:extLst>
            </p:cNvPr>
            <p:cNvSpPr/>
            <p:nvPr/>
          </p:nvSpPr>
          <p:spPr>
            <a:xfrm>
              <a:off x="806949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C75FDF7-3D91-AE17-7BF0-DE8D48771717}"/>
                </a:ext>
              </a:extLst>
            </p:cNvPr>
            <p:cNvSpPr/>
            <p:nvPr/>
          </p:nvSpPr>
          <p:spPr>
            <a:xfrm>
              <a:off x="806949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9E2C8A-2CE6-40DE-6029-2B091FD9290C}"/>
                </a:ext>
              </a:extLst>
            </p:cNvPr>
            <p:cNvSpPr/>
            <p:nvPr/>
          </p:nvSpPr>
          <p:spPr>
            <a:xfrm>
              <a:off x="806949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7C1B5B7-0F68-B135-A24A-4C7BAF9A3069}"/>
                </a:ext>
              </a:extLst>
            </p:cNvPr>
            <p:cNvSpPr/>
            <p:nvPr/>
          </p:nvSpPr>
          <p:spPr>
            <a:xfrm>
              <a:off x="806949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ECF0BB6-EF6C-B41D-D1B4-389167617A2F}"/>
                </a:ext>
              </a:extLst>
            </p:cNvPr>
            <p:cNvSpPr/>
            <p:nvPr/>
          </p:nvSpPr>
          <p:spPr>
            <a:xfrm>
              <a:off x="806949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D14A09E-DBDF-BFD7-7D3F-7462EF38CE20}"/>
                </a:ext>
              </a:extLst>
            </p:cNvPr>
            <p:cNvCxnSpPr>
              <a:cxnSpLocks/>
            </p:cNvCxnSpPr>
            <p:nvPr/>
          </p:nvCxnSpPr>
          <p:spPr>
            <a:xfrm>
              <a:off x="5505938" y="3061383"/>
              <a:ext cx="3185352" cy="292358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4801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49897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Causal Mask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660E2DB-507C-B766-95B8-154D80A14F66}"/>
              </a:ext>
            </a:extLst>
          </p:cNvPr>
          <p:cNvGrpSpPr/>
          <p:nvPr/>
        </p:nvGrpSpPr>
        <p:grpSpPr>
          <a:xfrm>
            <a:off x="5571330" y="3565647"/>
            <a:ext cx="3185352" cy="2923580"/>
            <a:chOff x="5505938" y="3061383"/>
            <a:chExt cx="3185352" cy="292358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61C80F-AE40-2E09-AA7B-65483407CB51}"/>
                </a:ext>
              </a:extLst>
            </p:cNvPr>
            <p:cNvSpPr/>
            <p:nvPr/>
          </p:nvSpPr>
          <p:spPr>
            <a:xfrm>
              <a:off x="550593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F43B0B-68EF-E2E6-A049-1CF96EDC5BB9}"/>
                </a:ext>
              </a:extLst>
            </p:cNvPr>
            <p:cNvSpPr/>
            <p:nvPr/>
          </p:nvSpPr>
          <p:spPr>
            <a:xfrm>
              <a:off x="550593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F296182-2C41-C2FC-9708-75E01223619F}"/>
                </a:ext>
              </a:extLst>
            </p:cNvPr>
            <p:cNvSpPr/>
            <p:nvPr/>
          </p:nvSpPr>
          <p:spPr>
            <a:xfrm>
              <a:off x="550593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B0455-1281-F927-3477-EA1F58D13BDD}"/>
                </a:ext>
              </a:extLst>
            </p:cNvPr>
            <p:cNvSpPr/>
            <p:nvPr/>
          </p:nvSpPr>
          <p:spPr>
            <a:xfrm>
              <a:off x="550593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B33376-2797-70CF-81EF-F54DB45DB45C}"/>
                </a:ext>
              </a:extLst>
            </p:cNvPr>
            <p:cNvSpPr/>
            <p:nvPr/>
          </p:nvSpPr>
          <p:spPr>
            <a:xfrm>
              <a:off x="550593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96C2CAA-8A95-E1DB-60ED-C2CC2DDF964D}"/>
                </a:ext>
              </a:extLst>
            </p:cNvPr>
            <p:cNvSpPr/>
            <p:nvPr/>
          </p:nvSpPr>
          <p:spPr>
            <a:xfrm>
              <a:off x="614682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E81D3F8-8D01-F8BB-3950-3292D008DEC5}"/>
                </a:ext>
              </a:extLst>
            </p:cNvPr>
            <p:cNvSpPr/>
            <p:nvPr/>
          </p:nvSpPr>
          <p:spPr>
            <a:xfrm>
              <a:off x="614682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3E44D73-53BA-91A8-215A-B15A2267597C}"/>
                </a:ext>
              </a:extLst>
            </p:cNvPr>
            <p:cNvSpPr/>
            <p:nvPr/>
          </p:nvSpPr>
          <p:spPr>
            <a:xfrm>
              <a:off x="614682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75D039D-612B-0465-AE2C-07FAD6BA20EC}"/>
                </a:ext>
              </a:extLst>
            </p:cNvPr>
            <p:cNvSpPr/>
            <p:nvPr/>
          </p:nvSpPr>
          <p:spPr>
            <a:xfrm>
              <a:off x="614682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182BB7-7F9E-4C14-0B41-3AA32D56FC7C}"/>
                </a:ext>
              </a:extLst>
            </p:cNvPr>
            <p:cNvSpPr/>
            <p:nvPr/>
          </p:nvSpPr>
          <p:spPr>
            <a:xfrm>
              <a:off x="614682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82957C-7856-29F2-B306-A247DA93B0C2}"/>
                </a:ext>
              </a:extLst>
            </p:cNvPr>
            <p:cNvSpPr/>
            <p:nvPr/>
          </p:nvSpPr>
          <p:spPr>
            <a:xfrm>
              <a:off x="678771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04DE0C7-0C04-EF12-53F6-EF560E28A664}"/>
                </a:ext>
              </a:extLst>
            </p:cNvPr>
            <p:cNvSpPr/>
            <p:nvPr/>
          </p:nvSpPr>
          <p:spPr>
            <a:xfrm>
              <a:off x="678771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9683AFC-11EB-F790-D4AA-D464AC6A1639}"/>
                </a:ext>
              </a:extLst>
            </p:cNvPr>
            <p:cNvSpPr/>
            <p:nvPr/>
          </p:nvSpPr>
          <p:spPr>
            <a:xfrm>
              <a:off x="678771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9A2C1B-E5DF-6AB1-95D2-103EDFB5F690}"/>
                </a:ext>
              </a:extLst>
            </p:cNvPr>
            <p:cNvSpPr/>
            <p:nvPr/>
          </p:nvSpPr>
          <p:spPr>
            <a:xfrm>
              <a:off x="678771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D7E98BC-BE54-E2E6-DEFE-52D59B58D477}"/>
                </a:ext>
              </a:extLst>
            </p:cNvPr>
            <p:cNvSpPr/>
            <p:nvPr/>
          </p:nvSpPr>
          <p:spPr>
            <a:xfrm>
              <a:off x="678771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099A8C9-FC13-853B-0A5A-78CA197BD4F5}"/>
                </a:ext>
              </a:extLst>
            </p:cNvPr>
            <p:cNvSpPr/>
            <p:nvPr/>
          </p:nvSpPr>
          <p:spPr>
            <a:xfrm>
              <a:off x="742860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F7FC3D2-FE83-1689-4612-2342DEDBA20B}"/>
                </a:ext>
              </a:extLst>
            </p:cNvPr>
            <p:cNvSpPr/>
            <p:nvPr/>
          </p:nvSpPr>
          <p:spPr>
            <a:xfrm>
              <a:off x="742860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6380C9F-4A69-0B6E-DDD1-1A6C6E47256B}"/>
                </a:ext>
              </a:extLst>
            </p:cNvPr>
            <p:cNvSpPr/>
            <p:nvPr/>
          </p:nvSpPr>
          <p:spPr>
            <a:xfrm>
              <a:off x="742860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1BC7D4E-0852-FC11-7F52-79E8F435C4A5}"/>
                </a:ext>
              </a:extLst>
            </p:cNvPr>
            <p:cNvSpPr/>
            <p:nvPr/>
          </p:nvSpPr>
          <p:spPr>
            <a:xfrm>
              <a:off x="742860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DA43D2C-A297-D827-30AD-A131429526E2}"/>
                </a:ext>
              </a:extLst>
            </p:cNvPr>
            <p:cNvSpPr/>
            <p:nvPr/>
          </p:nvSpPr>
          <p:spPr>
            <a:xfrm>
              <a:off x="742860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A370873-C8CB-3D8C-F25F-2A46951EFF26}"/>
                </a:ext>
              </a:extLst>
            </p:cNvPr>
            <p:cNvSpPr/>
            <p:nvPr/>
          </p:nvSpPr>
          <p:spPr>
            <a:xfrm>
              <a:off x="8069498" y="3636830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C75FDF7-3D91-AE17-7BF0-DE8D48771717}"/>
                </a:ext>
              </a:extLst>
            </p:cNvPr>
            <p:cNvSpPr/>
            <p:nvPr/>
          </p:nvSpPr>
          <p:spPr>
            <a:xfrm>
              <a:off x="8069498" y="421227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9E2C8A-2CE6-40DE-6029-2B091FD9290C}"/>
                </a:ext>
              </a:extLst>
            </p:cNvPr>
            <p:cNvSpPr/>
            <p:nvPr/>
          </p:nvSpPr>
          <p:spPr>
            <a:xfrm>
              <a:off x="8069498" y="47877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7C1B5B7-0F68-B135-A24A-4C7BAF9A3069}"/>
                </a:ext>
              </a:extLst>
            </p:cNvPr>
            <p:cNvSpPr/>
            <p:nvPr/>
          </p:nvSpPr>
          <p:spPr>
            <a:xfrm>
              <a:off x="8069498" y="53631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ECF0BB6-EF6C-B41D-D1B4-389167617A2F}"/>
                </a:ext>
              </a:extLst>
            </p:cNvPr>
            <p:cNvSpPr/>
            <p:nvPr/>
          </p:nvSpPr>
          <p:spPr>
            <a:xfrm>
              <a:off x="8069498" y="3061383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D14A09E-DBDF-BFD7-7D3F-7462EF38CE20}"/>
                </a:ext>
              </a:extLst>
            </p:cNvPr>
            <p:cNvCxnSpPr>
              <a:cxnSpLocks/>
            </p:cNvCxnSpPr>
            <p:nvPr/>
          </p:nvCxnSpPr>
          <p:spPr>
            <a:xfrm>
              <a:off x="5505938" y="3061383"/>
              <a:ext cx="3185352" cy="292358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7419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5A720-AF56-345F-974A-1D675F6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5629-DD98-C97E-9160-8461A61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E-BF9B-E2C8-945E-A5AD4131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Training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513108-5491-4A97-CACA-6540A0E4FF47}"/>
              </a:ext>
            </a:extLst>
          </p:cNvPr>
          <p:cNvSpPr txBox="1"/>
          <p:nvPr/>
        </p:nvSpPr>
        <p:spPr>
          <a:xfrm>
            <a:off x="7093197" y="5489672"/>
            <a:ext cx="233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Translated sentence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7E9BDF-B37B-CC2D-4786-1CBBA5F7548A}"/>
              </a:ext>
            </a:extLst>
          </p:cNvPr>
          <p:cNvCxnSpPr>
            <a:cxnSpLocks/>
          </p:cNvCxnSpPr>
          <p:nvPr/>
        </p:nvCxnSpPr>
        <p:spPr>
          <a:xfrm>
            <a:off x="3110669" y="5856675"/>
            <a:ext cx="1776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8093EB-A1A2-F206-9E57-7EB11FC45D22}"/>
              </a:ext>
            </a:extLst>
          </p:cNvPr>
          <p:cNvCxnSpPr>
            <a:cxnSpLocks/>
          </p:cNvCxnSpPr>
          <p:nvPr/>
        </p:nvCxnSpPr>
        <p:spPr>
          <a:xfrm>
            <a:off x="7104034" y="5860506"/>
            <a:ext cx="21596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BBE30A-D027-3325-1CC0-4B41145759DD}"/>
              </a:ext>
            </a:extLst>
          </p:cNvPr>
          <p:cNvSpPr txBox="1"/>
          <p:nvPr/>
        </p:nvSpPr>
        <p:spPr>
          <a:xfrm>
            <a:off x="2837205" y="5487343"/>
            <a:ext cx="19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Source sentence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D7663D2-FD90-0CB9-A42B-633CD27CF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79" y="5476786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ance flag">
            <a:extLst>
              <a:ext uri="{FF2B5EF4-FFF2-40B4-BE49-F238E27FC236}">
                <a16:creationId xmlns:a16="http://schemas.microsoft.com/office/drawing/2014/main" id="{5E9E7C89-5072-3939-E5D0-1EC21CDA6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9426011" y="5417155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CC51D3-120E-6803-EE23-EFC71FFA8BC1}"/>
              </a:ext>
            </a:extLst>
          </p:cNvPr>
          <p:cNvSpPr/>
          <p:nvPr/>
        </p:nvSpPr>
        <p:spPr>
          <a:xfrm>
            <a:off x="4872518" y="5334315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model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D216F097-0EF0-961A-76A1-59DE15152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126" y="5672009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A4A7F3-0A2E-7BDE-003A-8A7522DA1A0F}"/>
              </a:ext>
            </a:extLst>
          </p:cNvPr>
          <p:cNvSpPr txBox="1"/>
          <p:nvPr/>
        </p:nvSpPr>
        <p:spPr>
          <a:xfrm>
            <a:off x="2837205" y="2694659"/>
            <a:ext cx="206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Source sentences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52437B-B082-32B3-C51C-96F1E52691F7}"/>
              </a:ext>
            </a:extLst>
          </p:cNvPr>
          <p:cNvCxnSpPr>
            <a:cxnSpLocks/>
          </p:cNvCxnSpPr>
          <p:nvPr/>
        </p:nvCxnSpPr>
        <p:spPr>
          <a:xfrm flipV="1">
            <a:off x="2961999" y="3063078"/>
            <a:ext cx="1925130" cy="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97A02C-D908-2341-B94B-128E6B857895}"/>
              </a:ext>
            </a:extLst>
          </p:cNvPr>
          <p:cNvSpPr/>
          <p:nvPr/>
        </p:nvSpPr>
        <p:spPr>
          <a:xfrm>
            <a:off x="4887131" y="2814526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977D83-B1EF-CA42-4ED4-C5DAF05F3060}"/>
              </a:ext>
            </a:extLst>
          </p:cNvPr>
          <p:cNvCxnSpPr>
            <a:cxnSpLocks/>
          </p:cNvCxnSpPr>
          <p:nvPr/>
        </p:nvCxnSpPr>
        <p:spPr>
          <a:xfrm>
            <a:off x="2961999" y="3609676"/>
            <a:ext cx="19105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22429E-8288-B828-8678-C32FF8FE707D}"/>
              </a:ext>
            </a:extLst>
          </p:cNvPr>
          <p:cNvSpPr txBox="1"/>
          <p:nvPr/>
        </p:nvSpPr>
        <p:spPr>
          <a:xfrm>
            <a:off x="2837205" y="3614239"/>
            <a:ext cx="204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Target sentences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C9570B-9948-2F29-2488-1A80BE464050}"/>
              </a:ext>
            </a:extLst>
          </p:cNvPr>
          <p:cNvCxnSpPr>
            <a:cxnSpLocks/>
          </p:cNvCxnSpPr>
          <p:nvPr/>
        </p:nvCxnSpPr>
        <p:spPr>
          <a:xfrm>
            <a:off x="7118647" y="3336885"/>
            <a:ext cx="1657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0A228FAB-262C-405E-630C-B6FFEC56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947" y="2720665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ance flag">
            <a:extLst>
              <a:ext uri="{FF2B5EF4-FFF2-40B4-BE49-F238E27FC236}">
                <a16:creationId xmlns:a16="http://schemas.microsoft.com/office/drawing/2014/main" id="{2D7A4DB6-AA6F-BBB1-52EB-BF60D4546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2124334" y="3609676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CDB252-23E1-5046-6C8A-302937DC9D8F}"/>
              </a:ext>
            </a:extLst>
          </p:cNvPr>
          <p:cNvSpPr txBox="1"/>
          <p:nvPr/>
        </p:nvSpPr>
        <p:spPr>
          <a:xfrm>
            <a:off x="7118647" y="2950148"/>
            <a:ext cx="17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Trained model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FA289F-74A2-9ADE-616A-98551126F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26" y="3319480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17EEF37-9225-516D-FE04-65E722A0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878" y="3485345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65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  <p:bldP spid="13" grpId="0" animBg="1"/>
      <p:bldP spid="6" grpId="0"/>
      <p:bldP spid="11" grpId="0" animBg="1"/>
      <p:bldP spid="22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49897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Causal Mask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56DBDDD-8812-FF35-818E-561677411C27}"/>
              </a:ext>
            </a:extLst>
          </p:cNvPr>
          <p:cNvGrpSpPr/>
          <p:nvPr/>
        </p:nvGrpSpPr>
        <p:grpSpPr>
          <a:xfrm>
            <a:off x="5571330" y="3565647"/>
            <a:ext cx="3185352" cy="2923580"/>
            <a:chOff x="5573430" y="3470757"/>
            <a:chExt cx="3185352" cy="292358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A3F769-299B-7120-700B-09D8E70C55F5}"/>
                </a:ext>
              </a:extLst>
            </p:cNvPr>
            <p:cNvSpPr/>
            <p:nvPr/>
          </p:nvSpPr>
          <p:spPr>
            <a:xfrm>
              <a:off x="5573430" y="404620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C62661-ED8B-D62E-5AC9-E0D6D645210A}"/>
                </a:ext>
              </a:extLst>
            </p:cNvPr>
            <p:cNvSpPr/>
            <p:nvPr/>
          </p:nvSpPr>
          <p:spPr>
            <a:xfrm>
              <a:off x="5573430" y="462165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F6BDDE9-CDB9-A062-FD75-FF42C2CCCE79}"/>
                </a:ext>
              </a:extLst>
            </p:cNvPr>
            <p:cNvSpPr/>
            <p:nvPr/>
          </p:nvSpPr>
          <p:spPr>
            <a:xfrm>
              <a:off x="5573430" y="519709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F0448D-BA65-99D2-1FD0-095B3B8E4147}"/>
                </a:ext>
              </a:extLst>
            </p:cNvPr>
            <p:cNvSpPr/>
            <p:nvPr/>
          </p:nvSpPr>
          <p:spPr>
            <a:xfrm>
              <a:off x="5573430" y="577254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718FB2-E254-9AFB-202E-0AF548642558}"/>
                </a:ext>
              </a:extLst>
            </p:cNvPr>
            <p:cNvSpPr/>
            <p:nvPr/>
          </p:nvSpPr>
          <p:spPr>
            <a:xfrm>
              <a:off x="5573430" y="347075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71000D-79AF-125E-6223-0E4F0E617055}"/>
                </a:ext>
              </a:extLst>
            </p:cNvPr>
            <p:cNvSpPr/>
            <p:nvPr/>
          </p:nvSpPr>
          <p:spPr>
            <a:xfrm>
              <a:off x="6214320" y="404620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7580050-2902-17A5-7FB8-00035D6C4CD2}"/>
                </a:ext>
              </a:extLst>
            </p:cNvPr>
            <p:cNvSpPr/>
            <p:nvPr/>
          </p:nvSpPr>
          <p:spPr>
            <a:xfrm>
              <a:off x="6214320" y="462165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00E3BC-E5CA-5E8E-8834-69487CB60A7D}"/>
                </a:ext>
              </a:extLst>
            </p:cNvPr>
            <p:cNvSpPr/>
            <p:nvPr/>
          </p:nvSpPr>
          <p:spPr>
            <a:xfrm>
              <a:off x="6214320" y="519709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37CC7D-1B06-BC25-5F77-7805A9C21684}"/>
                </a:ext>
              </a:extLst>
            </p:cNvPr>
            <p:cNvSpPr/>
            <p:nvPr/>
          </p:nvSpPr>
          <p:spPr>
            <a:xfrm>
              <a:off x="6214320" y="577254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7DA47DE-6CD5-7E3E-25F3-12E4C79B50A9}"/>
                </a:ext>
              </a:extLst>
            </p:cNvPr>
            <p:cNvSpPr/>
            <p:nvPr/>
          </p:nvSpPr>
          <p:spPr>
            <a:xfrm>
              <a:off x="6214320" y="347075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4A6FDF7-EAF0-8890-CB2F-F902DBF80047}"/>
                </a:ext>
              </a:extLst>
            </p:cNvPr>
            <p:cNvSpPr/>
            <p:nvPr/>
          </p:nvSpPr>
          <p:spPr>
            <a:xfrm>
              <a:off x="6855210" y="404620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DD2812-147F-150C-E43B-08DD4D7CE3E6}"/>
                </a:ext>
              </a:extLst>
            </p:cNvPr>
            <p:cNvSpPr/>
            <p:nvPr/>
          </p:nvSpPr>
          <p:spPr>
            <a:xfrm>
              <a:off x="6855210" y="462165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1F71893-0972-C261-DC64-C620587D6752}"/>
                </a:ext>
              </a:extLst>
            </p:cNvPr>
            <p:cNvSpPr/>
            <p:nvPr/>
          </p:nvSpPr>
          <p:spPr>
            <a:xfrm>
              <a:off x="6855210" y="519709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098D00-6C16-2302-949F-2C83852C499B}"/>
                </a:ext>
              </a:extLst>
            </p:cNvPr>
            <p:cNvSpPr/>
            <p:nvPr/>
          </p:nvSpPr>
          <p:spPr>
            <a:xfrm>
              <a:off x="6855210" y="577254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4AED26-B2EC-1215-D333-D1363B4E5B89}"/>
                </a:ext>
              </a:extLst>
            </p:cNvPr>
            <p:cNvSpPr/>
            <p:nvPr/>
          </p:nvSpPr>
          <p:spPr>
            <a:xfrm>
              <a:off x="6855210" y="347075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01A55DE-005B-A3F2-4A37-7479AED81A92}"/>
                </a:ext>
              </a:extLst>
            </p:cNvPr>
            <p:cNvSpPr/>
            <p:nvPr/>
          </p:nvSpPr>
          <p:spPr>
            <a:xfrm>
              <a:off x="7496100" y="404620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EE9623-33AC-AE81-CFD8-BFF03D768780}"/>
                </a:ext>
              </a:extLst>
            </p:cNvPr>
            <p:cNvSpPr/>
            <p:nvPr/>
          </p:nvSpPr>
          <p:spPr>
            <a:xfrm>
              <a:off x="7496100" y="462165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19F296B-F855-8979-2484-299395F1E153}"/>
                </a:ext>
              </a:extLst>
            </p:cNvPr>
            <p:cNvSpPr/>
            <p:nvPr/>
          </p:nvSpPr>
          <p:spPr>
            <a:xfrm>
              <a:off x="7496100" y="519709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D2C3A7C-42A4-8AD8-5FC8-E116992BC4FE}"/>
                </a:ext>
              </a:extLst>
            </p:cNvPr>
            <p:cNvSpPr/>
            <p:nvPr/>
          </p:nvSpPr>
          <p:spPr>
            <a:xfrm>
              <a:off x="7496100" y="577254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23EFF5-8E15-A598-437A-BB6EB4A1B3DE}"/>
                </a:ext>
              </a:extLst>
            </p:cNvPr>
            <p:cNvSpPr/>
            <p:nvPr/>
          </p:nvSpPr>
          <p:spPr>
            <a:xfrm>
              <a:off x="7496100" y="347075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07EFB95-93FE-553F-6DE3-65CABFA51413}"/>
                </a:ext>
              </a:extLst>
            </p:cNvPr>
            <p:cNvSpPr/>
            <p:nvPr/>
          </p:nvSpPr>
          <p:spPr>
            <a:xfrm>
              <a:off x="8136990" y="404620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4D5A48E-9636-5191-EB3D-6403FA2DFC29}"/>
                </a:ext>
              </a:extLst>
            </p:cNvPr>
            <p:cNvSpPr/>
            <p:nvPr/>
          </p:nvSpPr>
          <p:spPr>
            <a:xfrm>
              <a:off x="8136990" y="462165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3724935-F7CE-3724-350A-B26605A7ED2F}"/>
                </a:ext>
              </a:extLst>
            </p:cNvPr>
            <p:cNvSpPr/>
            <p:nvPr/>
          </p:nvSpPr>
          <p:spPr>
            <a:xfrm>
              <a:off x="8136990" y="519709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FF587B1-FE5E-E82A-828E-A4D791869224}"/>
                </a:ext>
              </a:extLst>
            </p:cNvPr>
            <p:cNvSpPr/>
            <p:nvPr/>
          </p:nvSpPr>
          <p:spPr>
            <a:xfrm>
              <a:off x="8136990" y="577254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71A0E47-929F-8290-1C22-C321279629B2}"/>
                </a:ext>
              </a:extLst>
            </p:cNvPr>
            <p:cNvSpPr/>
            <p:nvPr/>
          </p:nvSpPr>
          <p:spPr>
            <a:xfrm>
              <a:off x="8136990" y="3470757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1E98BE2-E1C9-77DF-6A61-299381971B71}"/>
                </a:ext>
              </a:extLst>
            </p:cNvPr>
            <p:cNvCxnSpPr>
              <a:cxnSpLocks/>
            </p:cNvCxnSpPr>
            <p:nvPr/>
          </p:nvCxnSpPr>
          <p:spPr>
            <a:xfrm>
              <a:off x="5573430" y="3470757"/>
              <a:ext cx="3185352" cy="292358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AB840A9-0195-9629-EF05-621430DB725B}"/>
              </a:ext>
            </a:extLst>
          </p:cNvPr>
          <p:cNvSpPr txBox="1"/>
          <p:nvPr/>
        </p:nvSpPr>
        <p:spPr>
          <a:xfrm>
            <a:off x="2047080" y="4849960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seq_len</a:t>
            </a:r>
            <a:r>
              <a:rPr lang="en-US" dirty="0">
                <a:solidFill>
                  <a:schemeClr val="bg1"/>
                </a:solidFill>
              </a:rPr>
              <a:t> = 5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C2B9FA2-2342-E0E1-1CFB-5D7E7678977A}"/>
              </a:ext>
            </a:extLst>
          </p:cNvPr>
          <p:cNvCxnSpPr/>
          <p:nvPr/>
        </p:nvCxnSpPr>
        <p:spPr>
          <a:xfrm>
            <a:off x="3924081" y="5034626"/>
            <a:ext cx="83210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EE25386-311C-F127-4163-870A7BAF9CD4}"/>
              </a:ext>
            </a:extLst>
          </p:cNvPr>
          <p:cNvSpPr txBox="1"/>
          <p:nvPr/>
        </p:nvSpPr>
        <p:spPr>
          <a:xfrm>
            <a:off x="8758782" y="4829918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(1, 5, 5)</a:t>
            </a:r>
          </a:p>
        </p:txBody>
      </p:sp>
    </p:spTree>
    <p:extLst>
      <p:ext uri="{BB962C8B-B14F-4D97-AF65-F5344CB8AC3E}">
        <p14:creationId xmlns:p14="http://schemas.microsoft.com/office/powerpoint/2010/main" val="195338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Causal Mask - Playground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141A68B-F3F5-6E49-5201-1BA5D2E5C7F6}"/>
              </a:ext>
            </a:extLst>
          </p:cNvPr>
          <p:cNvGrpSpPr/>
          <p:nvPr/>
        </p:nvGrpSpPr>
        <p:grpSpPr>
          <a:xfrm>
            <a:off x="88901" y="1898109"/>
            <a:ext cx="12014198" cy="4701099"/>
            <a:chOff x="88900" y="1898109"/>
            <a:chExt cx="12014198" cy="47010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3F6A2B-D32B-2C80-13E9-B65489BEDEE5}"/>
                </a:ext>
              </a:extLst>
            </p:cNvPr>
            <p:cNvSpPr/>
            <p:nvPr/>
          </p:nvSpPr>
          <p:spPr>
            <a:xfrm>
              <a:off x="88901" y="1898110"/>
              <a:ext cx="12014197" cy="47010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98AF5A7-43B6-712D-9F1A-B7E0E2672792}"/>
                </a:ext>
              </a:extLst>
            </p:cNvPr>
            <p:cNvSpPr/>
            <p:nvPr/>
          </p:nvSpPr>
          <p:spPr>
            <a:xfrm>
              <a:off x="88900" y="1898109"/>
              <a:ext cx="12014197" cy="46634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A87D5E8-1898-8ACC-FFA5-D223F7545062}"/>
                </a:ext>
              </a:extLst>
            </p:cNvPr>
            <p:cNvGrpSpPr/>
            <p:nvPr/>
          </p:nvGrpSpPr>
          <p:grpSpPr>
            <a:xfrm>
              <a:off x="320368" y="2061287"/>
              <a:ext cx="653739" cy="170917"/>
              <a:chOff x="462204" y="914403"/>
              <a:chExt cx="653739" cy="170917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7E83734-D031-5922-B235-09A4C16A0EC7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265FD5F-1965-600F-0548-CA8AD0277636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341E8E1-74C3-471A-864F-E491305BC7FC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992133-CEB4-C40A-4197-1D00C0E3877A}"/>
                </a:ext>
              </a:extLst>
            </p:cNvPr>
            <p:cNvSpPr txBox="1"/>
            <p:nvPr/>
          </p:nvSpPr>
          <p:spPr>
            <a:xfrm>
              <a:off x="150143" y="2453592"/>
              <a:ext cx="11952955" cy="369331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*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the inputs 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sequence length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a causal mask # (1, </a:t>
              </a:r>
              <a:r>
                <a:rPr lang="en-US" b="0" i="1" dirty="0" err="1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i="1" dirty="0" err="1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causal_mask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create_causal_mask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causal_mask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\n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causal_mask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causal_mask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causal_mask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6AD51F6-A6B7-109D-C6B7-CCB0CA5D0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072" y="4198999"/>
              <a:ext cx="5401083" cy="1857385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B8F9530-BF1A-4764-547D-D1C3857DA5BE}"/>
                </a:ext>
              </a:extLst>
            </p:cNvPr>
            <p:cNvSpPr/>
            <p:nvPr/>
          </p:nvSpPr>
          <p:spPr>
            <a:xfrm>
              <a:off x="1236914" y="1907458"/>
              <a:ext cx="307016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nb_mask.ipynb</a:t>
              </a:r>
              <a:endParaRPr lang="en-US" dirty="0"/>
            </a:p>
          </p:txBody>
        </p:sp>
        <p:pic>
          <p:nvPicPr>
            <p:cNvPr id="43" name="Picture 2" descr="Project Jupyter - Wikipedia">
              <a:extLst>
                <a:ext uri="{FF2B5EF4-FFF2-40B4-BE49-F238E27FC236}">
                  <a16:creationId xmlns:a16="http://schemas.microsoft.com/office/drawing/2014/main" id="{EC5EDF55-4A46-3B13-AFA2-E5865172B3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368" y="1933195"/>
              <a:ext cx="353718" cy="409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07248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Decoder Mask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148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Decoder Mask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510B04D-ACC2-3C3E-20FB-05CBACD44793}"/>
              </a:ext>
            </a:extLst>
          </p:cNvPr>
          <p:cNvGrpSpPr/>
          <p:nvPr/>
        </p:nvGrpSpPr>
        <p:grpSpPr>
          <a:xfrm>
            <a:off x="610707" y="4213493"/>
            <a:ext cx="2811251" cy="2296669"/>
            <a:chOff x="610707" y="3540638"/>
            <a:chExt cx="2811251" cy="22966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4070E73-8974-45B3-889A-064277B9637C}"/>
                </a:ext>
              </a:extLst>
            </p:cNvPr>
            <p:cNvGrpSpPr/>
            <p:nvPr/>
          </p:nvGrpSpPr>
          <p:grpSpPr>
            <a:xfrm>
              <a:off x="610707" y="3540638"/>
              <a:ext cx="2811251" cy="472867"/>
              <a:chOff x="610707" y="3264597"/>
              <a:chExt cx="2811251" cy="472867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13B09B3-9612-97C5-485C-42377A856265}"/>
                  </a:ext>
                </a:extLst>
              </p:cNvPr>
              <p:cNvSpPr/>
              <p:nvPr/>
            </p:nvSpPr>
            <p:spPr>
              <a:xfrm>
                <a:off x="1186912" y="3264597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68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0818C09-5038-7AF3-B510-3D0704BE5D4D}"/>
                  </a:ext>
                </a:extLst>
              </p:cNvPr>
              <p:cNvSpPr/>
              <p:nvPr/>
            </p:nvSpPr>
            <p:spPr>
              <a:xfrm>
                <a:off x="610707" y="3264597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AB094AD-2192-42BA-840F-7FE7789D8AE9}"/>
                  </a:ext>
                </a:extLst>
              </p:cNvPr>
              <p:cNvSpPr/>
              <p:nvPr/>
            </p:nvSpPr>
            <p:spPr>
              <a:xfrm>
                <a:off x="1763117" y="3264597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72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A61A7C5-3AB4-4533-D8D9-F62B39905FED}"/>
                  </a:ext>
                </a:extLst>
              </p:cNvPr>
              <p:cNvSpPr/>
              <p:nvPr/>
            </p:nvSpPr>
            <p:spPr>
              <a:xfrm>
                <a:off x="2339322" y="3264597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6ACF050-4D0D-52FD-D2C9-092AC9FB12F1}"/>
                  </a:ext>
                </a:extLst>
              </p:cNvPr>
              <p:cNvSpPr/>
              <p:nvPr/>
            </p:nvSpPr>
            <p:spPr>
              <a:xfrm>
                <a:off x="2915527" y="3264597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89456BA-3506-24C4-5201-AF7781FD62C1}"/>
                </a:ext>
              </a:extLst>
            </p:cNvPr>
            <p:cNvCxnSpPr>
              <a:cxnSpLocks/>
            </p:cNvCxnSpPr>
            <p:nvPr/>
          </p:nvCxnSpPr>
          <p:spPr>
            <a:xfrm>
              <a:off x="2028419" y="4473490"/>
              <a:ext cx="0" cy="36886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A26C7A7-1625-47B1-AE64-E3DDF9CCEC7D}"/>
                </a:ext>
              </a:extLst>
            </p:cNvPr>
            <p:cNvGrpSpPr/>
            <p:nvPr/>
          </p:nvGrpSpPr>
          <p:grpSpPr>
            <a:xfrm>
              <a:off x="610707" y="4969495"/>
              <a:ext cx="2811251" cy="472867"/>
              <a:chOff x="610707" y="4969495"/>
              <a:chExt cx="2811251" cy="472867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1AF766E-83E7-7070-EA74-F6980708DB8A}"/>
                  </a:ext>
                </a:extLst>
              </p:cNvPr>
              <p:cNvSpPr/>
              <p:nvPr/>
            </p:nvSpPr>
            <p:spPr>
              <a:xfrm>
                <a:off x="1186912" y="4969495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034A524-38EE-CBDA-79AE-76A1B5253F54}"/>
                  </a:ext>
                </a:extLst>
              </p:cNvPr>
              <p:cNvSpPr/>
              <p:nvPr/>
            </p:nvSpPr>
            <p:spPr>
              <a:xfrm>
                <a:off x="610707" y="4969495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99B8ABF-2D5A-9F96-3BB4-F2F14A036CD3}"/>
                  </a:ext>
                </a:extLst>
              </p:cNvPr>
              <p:cNvSpPr/>
              <p:nvPr/>
            </p:nvSpPr>
            <p:spPr>
              <a:xfrm>
                <a:off x="1763117" y="4969495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0D4C2E2-C682-DFE5-5F55-7ECA22B61368}"/>
                  </a:ext>
                </a:extLst>
              </p:cNvPr>
              <p:cNvSpPr/>
              <p:nvPr/>
            </p:nvSpPr>
            <p:spPr>
              <a:xfrm>
                <a:off x="2339322" y="4969495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E76123A-B04A-7662-87CF-C79953836A9F}"/>
                  </a:ext>
                </a:extLst>
              </p:cNvPr>
              <p:cNvSpPr/>
              <p:nvPr/>
            </p:nvSpPr>
            <p:spPr>
              <a:xfrm>
                <a:off x="2915527" y="4969495"/>
                <a:ext cx="506431" cy="4728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AF31C20-2F8B-BA38-419E-D0D009E72D5D}"/>
                </a:ext>
              </a:extLst>
            </p:cNvPr>
            <p:cNvSpPr txBox="1"/>
            <p:nvPr/>
          </p:nvSpPr>
          <p:spPr>
            <a:xfrm>
              <a:off x="834531" y="4061402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Decoder input ids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177FA0-FED4-CC0B-A9E9-61AA3C0611F8}"/>
                </a:ext>
              </a:extLst>
            </p:cNvPr>
            <p:cNvSpPr txBox="1"/>
            <p:nvPr/>
          </p:nvSpPr>
          <p:spPr>
            <a:xfrm>
              <a:off x="707176" y="5467975"/>
              <a:ext cx="261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Padding mask's output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8B778C0-9679-8330-2A28-3D9DE062F06D}"/>
              </a:ext>
            </a:extLst>
          </p:cNvPr>
          <p:cNvGrpSpPr/>
          <p:nvPr/>
        </p:nvGrpSpPr>
        <p:grpSpPr>
          <a:xfrm>
            <a:off x="4123984" y="3637140"/>
            <a:ext cx="3185352" cy="2923580"/>
            <a:chOff x="4123984" y="3205824"/>
            <a:chExt cx="3185352" cy="292358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90B09F-7F20-3FD1-7768-5E79AF6F6714}"/>
                </a:ext>
              </a:extLst>
            </p:cNvPr>
            <p:cNvSpPr/>
            <p:nvPr/>
          </p:nvSpPr>
          <p:spPr>
            <a:xfrm>
              <a:off x="412398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0C8254E-A86E-13B5-B92B-5000F1D45E49}"/>
                </a:ext>
              </a:extLst>
            </p:cNvPr>
            <p:cNvSpPr/>
            <p:nvPr/>
          </p:nvSpPr>
          <p:spPr>
            <a:xfrm>
              <a:off x="412398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C4281AC-2A4E-8D5B-E3FB-D2EA483CC18E}"/>
                </a:ext>
              </a:extLst>
            </p:cNvPr>
            <p:cNvSpPr/>
            <p:nvPr/>
          </p:nvSpPr>
          <p:spPr>
            <a:xfrm>
              <a:off x="412398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FD23D10-4B64-87BF-F7DF-80F886B58BA1}"/>
                </a:ext>
              </a:extLst>
            </p:cNvPr>
            <p:cNvSpPr/>
            <p:nvPr/>
          </p:nvSpPr>
          <p:spPr>
            <a:xfrm>
              <a:off x="412398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AF1220-9A5E-B039-1493-CE2D71061396}"/>
                </a:ext>
              </a:extLst>
            </p:cNvPr>
            <p:cNvSpPr/>
            <p:nvPr/>
          </p:nvSpPr>
          <p:spPr>
            <a:xfrm>
              <a:off x="412398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187A389-867E-316E-A7E2-EB251255BEE0}"/>
                </a:ext>
              </a:extLst>
            </p:cNvPr>
            <p:cNvSpPr/>
            <p:nvPr/>
          </p:nvSpPr>
          <p:spPr>
            <a:xfrm>
              <a:off x="476487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5EF1B35-03C6-CD18-F583-6066B854846E}"/>
                </a:ext>
              </a:extLst>
            </p:cNvPr>
            <p:cNvSpPr/>
            <p:nvPr/>
          </p:nvSpPr>
          <p:spPr>
            <a:xfrm>
              <a:off x="476487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34A419A-B020-263A-A307-C2C6C1022334}"/>
                </a:ext>
              </a:extLst>
            </p:cNvPr>
            <p:cNvSpPr/>
            <p:nvPr/>
          </p:nvSpPr>
          <p:spPr>
            <a:xfrm>
              <a:off x="476487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8CBA987-1F4D-ACFD-60E4-1F60A075DE4E}"/>
                </a:ext>
              </a:extLst>
            </p:cNvPr>
            <p:cNvSpPr/>
            <p:nvPr/>
          </p:nvSpPr>
          <p:spPr>
            <a:xfrm>
              <a:off x="476487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A421F5E-312F-943D-A534-DDB6F163E841}"/>
                </a:ext>
              </a:extLst>
            </p:cNvPr>
            <p:cNvSpPr/>
            <p:nvPr/>
          </p:nvSpPr>
          <p:spPr>
            <a:xfrm>
              <a:off x="476487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92C4162-ECA1-C95F-1F80-BED581733407}"/>
                </a:ext>
              </a:extLst>
            </p:cNvPr>
            <p:cNvSpPr/>
            <p:nvPr/>
          </p:nvSpPr>
          <p:spPr>
            <a:xfrm>
              <a:off x="540576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058D227-E1BB-BDFE-2D50-4E58945F0CC5}"/>
                </a:ext>
              </a:extLst>
            </p:cNvPr>
            <p:cNvSpPr/>
            <p:nvPr/>
          </p:nvSpPr>
          <p:spPr>
            <a:xfrm>
              <a:off x="540576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9780E6F-FED4-81F6-54A6-062F3813F00C}"/>
                </a:ext>
              </a:extLst>
            </p:cNvPr>
            <p:cNvSpPr/>
            <p:nvPr/>
          </p:nvSpPr>
          <p:spPr>
            <a:xfrm>
              <a:off x="540576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74EAF21-5B1A-6059-8616-1C6FC0A56508}"/>
                </a:ext>
              </a:extLst>
            </p:cNvPr>
            <p:cNvSpPr/>
            <p:nvPr/>
          </p:nvSpPr>
          <p:spPr>
            <a:xfrm>
              <a:off x="540576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C5E3078-8347-8A41-58A1-41DDA4933A83}"/>
                </a:ext>
              </a:extLst>
            </p:cNvPr>
            <p:cNvSpPr/>
            <p:nvPr/>
          </p:nvSpPr>
          <p:spPr>
            <a:xfrm>
              <a:off x="540576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37AF431-7CFD-8215-3877-9727A44C5905}"/>
                </a:ext>
              </a:extLst>
            </p:cNvPr>
            <p:cNvSpPr/>
            <p:nvPr/>
          </p:nvSpPr>
          <p:spPr>
            <a:xfrm>
              <a:off x="604665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3DF8274-FC85-9D09-DF73-C81AC210F798}"/>
                </a:ext>
              </a:extLst>
            </p:cNvPr>
            <p:cNvSpPr/>
            <p:nvPr/>
          </p:nvSpPr>
          <p:spPr>
            <a:xfrm>
              <a:off x="604665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5694C10-145F-4722-62F7-42C50287BE7A}"/>
                </a:ext>
              </a:extLst>
            </p:cNvPr>
            <p:cNvSpPr/>
            <p:nvPr/>
          </p:nvSpPr>
          <p:spPr>
            <a:xfrm>
              <a:off x="604665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54C25E2-8F67-C873-E44E-297B45AE2695}"/>
                </a:ext>
              </a:extLst>
            </p:cNvPr>
            <p:cNvSpPr/>
            <p:nvPr/>
          </p:nvSpPr>
          <p:spPr>
            <a:xfrm>
              <a:off x="604665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831B365-058E-95C6-D7F7-E1BF53036807}"/>
                </a:ext>
              </a:extLst>
            </p:cNvPr>
            <p:cNvSpPr/>
            <p:nvPr/>
          </p:nvSpPr>
          <p:spPr>
            <a:xfrm>
              <a:off x="604665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E54C3CF-66C0-0794-5F91-BB82572D9933}"/>
                </a:ext>
              </a:extLst>
            </p:cNvPr>
            <p:cNvSpPr/>
            <p:nvPr/>
          </p:nvSpPr>
          <p:spPr>
            <a:xfrm>
              <a:off x="668754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8DB02B7-E3AA-54F6-3C2E-BB1942527278}"/>
                </a:ext>
              </a:extLst>
            </p:cNvPr>
            <p:cNvSpPr/>
            <p:nvPr/>
          </p:nvSpPr>
          <p:spPr>
            <a:xfrm>
              <a:off x="668754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A348E59-5583-03DC-2831-EDFC59266AC9}"/>
                </a:ext>
              </a:extLst>
            </p:cNvPr>
            <p:cNvSpPr/>
            <p:nvPr/>
          </p:nvSpPr>
          <p:spPr>
            <a:xfrm>
              <a:off x="668754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20C857-45C5-AD30-6F1D-88783158F5CA}"/>
                </a:ext>
              </a:extLst>
            </p:cNvPr>
            <p:cNvSpPr/>
            <p:nvPr/>
          </p:nvSpPr>
          <p:spPr>
            <a:xfrm>
              <a:off x="668754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966AF04-A4E3-EAC6-7005-E110F0CC670A}"/>
                </a:ext>
              </a:extLst>
            </p:cNvPr>
            <p:cNvSpPr/>
            <p:nvPr/>
          </p:nvSpPr>
          <p:spPr>
            <a:xfrm>
              <a:off x="668754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3B523D2-44DA-A651-A88D-741FA48DC469}"/>
              </a:ext>
            </a:extLst>
          </p:cNvPr>
          <p:cNvGrpSpPr/>
          <p:nvPr/>
        </p:nvGrpSpPr>
        <p:grpSpPr>
          <a:xfrm>
            <a:off x="8395941" y="3637140"/>
            <a:ext cx="3185352" cy="2923580"/>
            <a:chOff x="8395941" y="3205824"/>
            <a:chExt cx="3185352" cy="292358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278CC75-F690-8CDB-1852-D31177654557}"/>
                </a:ext>
              </a:extLst>
            </p:cNvPr>
            <p:cNvSpPr/>
            <p:nvPr/>
          </p:nvSpPr>
          <p:spPr>
            <a:xfrm>
              <a:off x="839594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B000427-3A43-FEF0-C3CD-2E6B8EFEB71C}"/>
                </a:ext>
              </a:extLst>
            </p:cNvPr>
            <p:cNvSpPr/>
            <p:nvPr/>
          </p:nvSpPr>
          <p:spPr>
            <a:xfrm>
              <a:off x="839594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BC8E083-183B-87CB-0C6D-8CC4DCB223FE}"/>
                </a:ext>
              </a:extLst>
            </p:cNvPr>
            <p:cNvSpPr/>
            <p:nvPr/>
          </p:nvSpPr>
          <p:spPr>
            <a:xfrm>
              <a:off x="839594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F677617-BB36-026D-D60F-9E2D84F6EE83}"/>
                </a:ext>
              </a:extLst>
            </p:cNvPr>
            <p:cNvSpPr/>
            <p:nvPr/>
          </p:nvSpPr>
          <p:spPr>
            <a:xfrm>
              <a:off x="839594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01E2E12-68DC-A1A3-82B0-CF3B1EDF2797}"/>
                </a:ext>
              </a:extLst>
            </p:cNvPr>
            <p:cNvSpPr/>
            <p:nvPr/>
          </p:nvSpPr>
          <p:spPr>
            <a:xfrm>
              <a:off x="839594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6F87EF4-909A-28CB-8710-436214C6ADF8}"/>
                </a:ext>
              </a:extLst>
            </p:cNvPr>
            <p:cNvSpPr/>
            <p:nvPr/>
          </p:nvSpPr>
          <p:spPr>
            <a:xfrm>
              <a:off x="903683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00C97FA-EF66-BF4B-4C3F-1AD27AD87349}"/>
                </a:ext>
              </a:extLst>
            </p:cNvPr>
            <p:cNvSpPr/>
            <p:nvPr/>
          </p:nvSpPr>
          <p:spPr>
            <a:xfrm>
              <a:off x="903683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CC4CE0-8430-1D13-A6B7-EEF559C54C9A}"/>
                </a:ext>
              </a:extLst>
            </p:cNvPr>
            <p:cNvSpPr/>
            <p:nvPr/>
          </p:nvSpPr>
          <p:spPr>
            <a:xfrm>
              <a:off x="903683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9E27C83-31EE-C88D-B076-C966E7C03069}"/>
                </a:ext>
              </a:extLst>
            </p:cNvPr>
            <p:cNvSpPr/>
            <p:nvPr/>
          </p:nvSpPr>
          <p:spPr>
            <a:xfrm>
              <a:off x="903683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0DEC4F5-4E5C-7790-FB93-695F0B6A5A89}"/>
                </a:ext>
              </a:extLst>
            </p:cNvPr>
            <p:cNvSpPr/>
            <p:nvPr/>
          </p:nvSpPr>
          <p:spPr>
            <a:xfrm>
              <a:off x="903683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BA12253-4FE8-C7AB-EA4F-54674F723A6B}"/>
                </a:ext>
              </a:extLst>
            </p:cNvPr>
            <p:cNvSpPr/>
            <p:nvPr/>
          </p:nvSpPr>
          <p:spPr>
            <a:xfrm>
              <a:off x="967772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46DF83-5C41-CC01-E5F3-A717A1734E64}"/>
                </a:ext>
              </a:extLst>
            </p:cNvPr>
            <p:cNvSpPr/>
            <p:nvPr/>
          </p:nvSpPr>
          <p:spPr>
            <a:xfrm>
              <a:off x="967772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0899540-F6CA-1FA6-6E45-6DE438389AE5}"/>
                </a:ext>
              </a:extLst>
            </p:cNvPr>
            <p:cNvSpPr/>
            <p:nvPr/>
          </p:nvSpPr>
          <p:spPr>
            <a:xfrm>
              <a:off x="967772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464235-9943-74EB-E19A-ECCA21218913}"/>
                </a:ext>
              </a:extLst>
            </p:cNvPr>
            <p:cNvSpPr/>
            <p:nvPr/>
          </p:nvSpPr>
          <p:spPr>
            <a:xfrm>
              <a:off x="967772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CE52EAE-6A4B-4DBB-68EA-533EE1827DFF}"/>
                </a:ext>
              </a:extLst>
            </p:cNvPr>
            <p:cNvSpPr/>
            <p:nvPr/>
          </p:nvSpPr>
          <p:spPr>
            <a:xfrm>
              <a:off x="967772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7FE10B0-A126-BB20-5202-D21CD4A07C53}"/>
                </a:ext>
              </a:extLst>
            </p:cNvPr>
            <p:cNvSpPr/>
            <p:nvPr/>
          </p:nvSpPr>
          <p:spPr>
            <a:xfrm>
              <a:off x="1031861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A6BC0A0-1179-C685-B2CE-6DADBA630F99}"/>
                </a:ext>
              </a:extLst>
            </p:cNvPr>
            <p:cNvSpPr/>
            <p:nvPr/>
          </p:nvSpPr>
          <p:spPr>
            <a:xfrm>
              <a:off x="1031861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E07DC66-53AF-2B4C-3263-D92B458733C7}"/>
                </a:ext>
              </a:extLst>
            </p:cNvPr>
            <p:cNvSpPr/>
            <p:nvPr/>
          </p:nvSpPr>
          <p:spPr>
            <a:xfrm>
              <a:off x="1031861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FF812C5-16C2-2D1F-3003-AF9BED5FBD89}"/>
                </a:ext>
              </a:extLst>
            </p:cNvPr>
            <p:cNvSpPr/>
            <p:nvPr/>
          </p:nvSpPr>
          <p:spPr>
            <a:xfrm>
              <a:off x="1031861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22E5D86-1ED5-F6E2-6BDC-74CEAFE02E7E}"/>
                </a:ext>
              </a:extLst>
            </p:cNvPr>
            <p:cNvSpPr/>
            <p:nvPr/>
          </p:nvSpPr>
          <p:spPr>
            <a:xfrm>
              <a:off x="1031861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A7135EF-0267-C8AC-F8EF-A137CE3D9C83}"/>
                </a:ext>
              </a:extLst>
            </p:cNvPr>
            <p:cNvSpPr/>
            <p:nvPr/>
          </p:nvSpPr>
          <p:spPr>
            <a:xfrm>
              <a:off x="1095950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EDE70EA-B43D-78F2-8E9D-00A2C7C4900F}"/>
                </a:ext>
              </a:extLst>
            </p:cNvPr>
            <p:cNvSpPr/>
            <p:nvPr/>
          </p:nvSpPr>
          <p:spPr>
            <a:xfrm>
              <a:off x="1095950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2A02D9B-A5A3-032C-C4A4-768610E61318}"/>
                </a:ext>
              </a:extLst>
            </p:cNvPr>
            <p:cNvSpPr/>
            <p:nvPr/>
          </p:nvSpPr>
          <p:spPr>
            <a:xfrm>
              <a:off x="1095950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5FD5C8C-BB87-6BF4-B7D0-7A1BBEFE4243}"/>
                </a:ext>
              </a:extLst>
            </p:cNvPr>
            <p:cNvSpPr/>
            <p:nvPr/>
          </p:nvSpPr>
          <p:spPr>
            <a:xfrm>
              <a:off x="1095950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  <a:endParaRPr lang="en-US" sz="1400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F9576AC-87B7-1888-7449-FC8CF54D6F73}"/>
                </a:ext>
              </a:extLst>
            </p:cNvPr>
            <p:cNvSpPr/>
            <p:nvPr/>
          </p:nvSpPr>
          <p:spPr>
            <a:xfrm>
              <a:off x="1095950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441A38E-9326-B2BE-AE83-10C43283B802}"/>
              </a:ext>
            </a:extLst>
          </p:cNvPr>
          <p:cNvSpPr txBox="1"/>
          <p:nvPr/>
        </p:nvSpPr>
        <p:spPr>
          <a:xfrm>
            <a:off x="4469527" y="6523774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5B7C085-877C-CC3B-1800-144D8FC45D3B}"/>
              </a:ext>
            </a:extLst>
          </p:cNvPr>
          <p:cNvSpPr txBox="1"/>
          <p:nvPr/>
        </p:nvSpPr>
        <p:spPr>
          <a:xfrm>
            <a:off x="3618832" y="5504346"/>
            <a:ext cx="34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&amp;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DB66E9A-74F5-CC76-C400-5D512DAD073A}"/>
              </a:ext>
            </a:extLst>
          </p:cNvPr>
          <p:cNvSpPr txBox="1"/>
          <p:nvPr/>
        </p:nvSpPr>
        <p:spPr>
          <a:xfrm>
            <a:off x="7679424" y="5504346"/>
            <a:ext cx="34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=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A220486-BEE2-FB5E-75A7-A5140199A4D1}"/>
              </a:ext>
            </a:extLst>
          </p:cNvPr>
          <p:cNvSpPr txBox="1"/>
          <p:nvPr/>
        </p:nvSpPr>
        <p:spPr>
          <a:xfrm>
            <a:off x="8675280" y="6529900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mask's output</a:t>
            </a:r>
          </a:p>
        </p:txBody>
      </p:sp>
    </p:spTree>
    <p:extLst>
      <p:ext uri="{BB962C8B-B14F-4D97-AF65-F5344CB8AC3E}">
        <p14:creationId xmlns:p14="http://schemas.microsoft.com/office/powerpoint/2010/main" val="300639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Decoder Mask - Playground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AF6D24-6257-9281-273F-A06F833EBB2E}"/>
              </a:ext>
            </a:extLst>
          </p:cNvPr>
          <p:cNvGrpSpPr/>
          <p:nvPr/>
        </p:nvGrpSpPr>
        <p:grpSpPr>
          <a:xfrm>
            <a:off x="88901" y="1518842"/>
            <a:ext cx="12014198" cy="5267327"/>
            <a:chOff x="88901" y="1225548"/>
            <a:chExt cx="12014198" cy="526732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F9B8BB-695C-1593-2DF0-D560B939120B}"/>
                </a:ext>
              </a:extLst>
            </p:cNvPr>
            <p:cNvSpPr/>
            <p:nvPr/>
          </p:nvSpPr>
          <p:spPr>
            <a:xfrm>
              <a:off x="88902" y="1225548"/>
              <a:ext cx="12014197" cy="52673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19FACB-F439-A059-9AB3-F1CA5AA2DBDB}"/>
                </a:ext>
              </a:extLst>
            </p:cNvPr>
            <p:cNvSpPr/>
            <p:nvPr/>
          </p:nvSpPr>
          <p:spPr>
            <a:xfrm>
              <a:off x="88901" y="1225548"/>
              <a:ext cx="12014197" cy="46634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050855D-8354-C626-B410-1FEDB2F14B4C}"/>
                </a:ext>
              </a:extLst>
            </p:cNvPr>
            <p:cNvGrpSpPr/>
            <p:nvPr/>
          </p:nvGrpSpPr>
          <p:grpSpPr>
            <a:xfrm>
              <a:off x="320369" y="1388726"/>
              <a:ext cx="653739" cy="170917"/>
              <a:chOff x="462204" y="914403"/>
              <a:chExt cx="653739" cy="170917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D76B014-45A4-3331-5D7E-F9CA6AF6F6D4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50B12C0-5C6A-5EF8-37D9-648293ABF084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D2C1172-9813-3413-57DE-63FE8BB9344C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24117A-BB2D-95BC-0DA9-FF0E1DC7B3D5}"/>
                </a:ext>
              </a:extLst>
            </p:cNvPr>
            <p:cNvSpPr txBox="1"/>
            <p:nvPr/>
          </p:nvSpPr>
          <p:spPr>
            <a:xfrm>
              <a:off x="150145" y="1781031"/>
              <a:ext cx="6483570" cy="369331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*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the inputs 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de_input_ids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68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72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96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pad_id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torch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tensor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pad token id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sequence length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Create decoder mask # (1, </a:t>
              </a:r>
              <a:r>
                <a:rPr lang="en-US" b="0" i="1" dirty="0" err="1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i="1" dirty="0" err="1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create_decoder_mask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pad_id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seq_len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026B4AD-7888-5100-BBAA-9B662115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4163" y="3847889"/>
              <a:ext cx="5168908" cy="539677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D747A27-BCF8-3A26-54D4-C0977963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4163" y="4545657"/>
              <a:ext cx="5168908" cy="1857385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C96AE5A-BD2A-289A-5934-C527679611EA}"/>
                </a:ext>
              </a:extLst>
            </p:cNvPr>
            <p:cNvSpPr/>
            <p:nvPr/>
          </p:nvSpPr>
          <p:spPr>
            <a:xfrm>
              <a:off x="1236915" y="1234897"/>
              <a:ext cx="307016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nb_mask.ipynb</a:t>
              </a:r>
              <a:endParaRPr lang="en-US" dirty="0"/>
            </a:p>
          </p:txBody>
        </p:sp>
        <p:pic>
          <p:nvPicPr>
            <p:cNvPr id="33" name="Picture 2" descr="Project Jupyter - Wikipedia">
              <a:extLst>
                <a:ext uri="{FF2B5EF4-FFF2-40B4-BE49-F238E27FC236}">
                  <a16:creationId xmlns:a16="http://schemas.microsoft.com/office/drawing/2014/main" id="{B4F296E5-990A-DE4C-BA97-B408C567F3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369" y="1260634"/>
              <a:ext cx="353718" cy="409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CC1DA8C-8D1B-0A33-C770-D96E1CAFE707}"/>
                </a:ext>
              </a:extLst>
            </p:cNvPr>
            <p:cNvSpPr txBox="1"/>
            <p:nvPr/>
          </p:nvSpPr>
          <p:spPr>
            <a:xfrm>
              <a:off x="6400801" y="1725835"/>
              <a:ext cx="5505184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FB94FF"/>
                  </a:solidFill>
                  <a:latin typeface="Consolas" panose="020B0609020204030204" pitchFamily="49" charset="0"/>
                </a:rPr>
                <a:t>	</a:t>
              </a:r>
              <a:r>
                <a:rPr lang="en-US" b="0" dirty="0" err="1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decoder_input_ids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\n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 shape: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decoder_mask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shape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378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Preprocessor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58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83A7A-0F53-0F2F-4FD3-4C793CC9F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3AE4-C49E-8FD7-1F93-D2A80CFD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Preprocessor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E4072A-A8F4-C6F3-E5D3-C7A8C33E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7DB018B-4F36-9861-6C6F-669B40234283}"/>
              </a:ext>
            </a:extLst>
          </p:cNvPr>
          <p:cNvSpPr/>
          <p:nvPr/>
        </p:nvSpPr>
        <p:spPr>
          <a:xfrm rot="10800000">
            <a:off x="1923516" y="5680195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      	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parameters.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01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# Get the token ids for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number of items in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359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preprocessed data for the item at the given index.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item from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item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and target texts from the item.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and target texts.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and decoder inputs.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2: SOS &amp; EOS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1: SOS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336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FB50-DFA2-F962-2E92-E709E767E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Training Process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73D02-A045-C258-1BE8-A2B0DE351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619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and decoder inputs and the decoder target.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693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encoder and decoder inputs,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decoder inputs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preprocessed data.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7238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592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7EB37-433C-0BA8-BC6C-B7B006B4F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FDA8-F34C-C460-02E1-EFEC7C84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C987FB9-6651-7ACC-F854-CA17AE63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21FD54DE-1869-4483-283D-36B166C8FCED}"/>
              </a:ext>
            </a:extLst>
          </p:cNvPr>
          <p:cNvSpPr/>
          <p:nvPr/>
        </p:nvSpPr>
        <p:spPr>
          <a:xfrm>
            <a:off x="9469273" y="2236240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9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test sets</a:t>
            </a:r>
            <a:endParaRPr lang="en-US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8369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# Preprocess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8364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# Create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6526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002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/ Output Embedding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675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FCA75-9B8B-3269-63C5-724867B3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51FF-39CA-65A6-EEC8-B91BCA90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Embedding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7C0CE5D-0B8D-8B4A-918D-97F8B8AFB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85AE3DF-E34D-8DCD-D089-11DB50121B6A}"/>
              </a:ext>
            </a:extLst>
          </p:cNvPr>
          <p:cNvSpPr/>
          <p:nvPr/>
        </p:nvSpPr>
        <p:spPr>
          <a:xfrm>
            <a:off x="11353800" y="5692444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0CC13-25A6-B2FC-7D68-71F5AA8E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18ADDEA4-56C6-05B6-DD87-1DB03E2ECA5A}"/>
              </a:ext>
            </a:extLst>
          </p:cNvPr>
          <p:cNvSpPr/>
          <p:nvPr/>
        </p:nvSpPr>
        <p:spPr>
          <a:xfrm rot="8283348">
            <a:off x="1017662" y="5581441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2682ACAC-CE04-C138-4BBC-33954C732705}"/>
              </a:ext>
            </a:extLst>
          </p:cNvPr>
          <p:cNvSpPr/>
          <p:nvPr/>
        </p:nvSpPr>
        <p:spPr>
          <a:xfrm rot="13316652" flipH="1">
            <a:off x="3060407" y="5581442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4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6CF1-B9E7-1D82-90D8-5FEB23F6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1DFD16-D75F-D5E2-DBC9-6845DC2E20BC}"/>
              </a:ext>
            </a:extLst>
          </p:cNvPr>
          <p:cNvSpPr txBox="1"/>
          <p:nvPr/>
        </p:nvSpPr>
        <p:spPr>
          <a:xfrm>
            <a:off x="3417619" y="2735590"/>
            <a:ext cx="206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Source sentences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91F9E4-3BCF-BC66-397D-673C1981C230}"/>
              </a:ext>
            </a:extLst>
          </p:cNvPr>
          <p:cNvCxnSpPr>
            <a:cxnSpLocks/>
          </p:cNvCxnSpPr>
          <p:nvPr/>
        </p:nvCxnSpPr>
        <p:spPr>
          <a:xfrm flipV="1">
            <a:off x="3542413" y="3104009"/>
            <a:ext cx="1925130" cy="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F3CEB76-B988-5EA1-9605-CB4D72CF5268}"/>
              </a:ext>
            </a:extLst>
          </p:cNvPr>
          <p:cNvSpPr/>
          <p:nvPr/>
        </p:nvSpPr>
        <p:spPr>
          <a:xfrm>
            <a:off x="5467545" y="2855457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440A70-5225-A543-6344-E886D0697BC1}"/>
              </a:ext>
            </a:extLst>
          </p:cNvPr>
          <p:cNvCxnSpPr>
            <a:cxnSpLocks/>
          </p:cNvCxnSpPr>
          <p:nvPr/>
        </p:nvCxnSpPr>
        <p:spPr>
          <a:xfrm>
            <a:off x="3542413" y="3650607"/>
            <a:ext cx="19105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509416E-5600-63C7-3EAE-6A042A6FEC1A}"/>
              </a:ext>
            </a:extLst>
          </p:cNvPr>
          <p:cNvSpPr txBox="1"/>
          <p:nvPr/>
        </p:nvSpPr>
        <p:spPr>
          <a:xfrm>
            <a:off x="3417619" y="3655170"/>
            <a:ext cx="204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Target sentences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E7064A-7CA6-BAFE-A33F-DA1949FAC61C}"/>
              </a:ext>
            </a:extLst>
          </p:cNvPr>
          <p:cNvCxnSpPr>
            <a:cxnSpLocks/>
          </p:cNvCxnSpPr>
          <p:nvPr/>
        </p:nvCxnSpPr>
        <p:spPr>
          <a:xfrm>
            <a:off x="7699061" y="3377816"/>
            <a:ext cx="1657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5A04ED4A-57A8-FEFA-4E98-7D64E648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61" y="2761596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rance flag">
            <a:extLst>
              <a:ext uri="{FF2B5EF4-FFF2-40B4-BE49-F238E27FC236}">
                <a16:creationId xmlns:a16="http://schemas.microsoft.com/office/drawing/2014/main" id="{2E43A94C-8539-5320-1FE2-A9DFF43C4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2704748" y="3650607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3D6C809-FEDE-2F8C-6708-3B0EA5FE6DEC}"/>
              </a:ext>
            </a:extLst>
          </p:cNvPr>
          <p:cNvSpPr txBox="1"/>
          <p:nvPr/>
        </p:nvSpPr>
        <p:spPr>
          <a:xfrm>
            <a:off x="7699061" y="2991079"/>
            <a:ext cx="17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Trained model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D15189D1-700E-0334-99C9-584BD6842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240" y="3360411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E63921E-57C5-C942-03CF-9D4BAE27D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292" y="3526276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1430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Embedding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embedding layer to the input,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then scales the result by the square root of the embedding dimensionality.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463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Embedding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nb_input_embedding.ipynb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a batch of 2 sequences	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input 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B3397E-0F59-C4BA-A429-D19E62CC5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916" y="3352909"/>
            <a:ext cx="4712787" cy="2526627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7125617" y="2017057"/>
            <a:ext cx="490153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94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3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665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629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269BE-9001-6A7B-774A-C5D74C25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9425-1582-A761-7DE6-7F03A342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47C39DD-4EA9-E66D-28CA-D9401AA6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89FFD5D-29DE-772F-E08F-D7B34DB60A5B}"/>
              </a:ext>
            </a:extLst>
          </p:cNvPr>
          <p:cNvSpPr/>
          <p:nvPr/>
        </p:nvSpPr>
        <p:spPr>
          <a:xfrm>
            <a:off x="11353800" y="5389636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EF15-0AE6-7361-8899-A402FFA5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2ECA02E8-4DC1-4C70-1580-69BA21C8DFCB}"/>
              </a:ext>
            </a:extLst>
          </p:cNvPr>
          <p:cNvSpPr/>
          <p:nvPr/>
        </p:nvSpPr>
        <p:spPr>
          <a:xfrm rot="8283348">
            <a:off x="806028" y="5401170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705A996-5617-63F1-3832-5E394986EBF2}"/>
              </a:ext>
            </a:extLst>
          </p:cNvPr>
          <p:cNvSpPr/>
          <p:nvPr/>
        </p:nvSpPr>
        <p:spPr>
          <a:xfrm rot="13316652" flipH="1">
            <a:off x="3353428" y="5434708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8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once in log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position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base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8241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# Compute the positional encodings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Register the positional encodings as a buffer.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register_buffer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embeded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sequence):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Add the positional encodings to the input embeddings,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 apply dropout to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self.pe[:, :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[1], :] is to adapt the shape of decoder input in case of 	training or 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7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nb_positional_encoding.ipynb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EFFFF"/>
                </a:solidFill>
                <a:latin typeface="Consolas" panose="020B0609020204030204" pitchFamily="49" charset="0"/>
              </a:rPr>
              <a:t>path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append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A5FF90"/>
                </a:solidFill>
                <a:latin typeface="Consolas" panose="020B0609020204030204" pitchFamily="49" charset="0"/>
              </a:rPr>
              <a:t>../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layer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PositionalEncoding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Initiate </a:t>
            </a:r>
            <a:r>
              <a:rPr lang="en-US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parammeters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628C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628C"/>
                </a:solidFill>
                <a:latin typeface="Consolas" panose="020B0609020204030204" pitchFamily="49" charset="0"/>
              </a:rPr>
              <a:t>6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dropout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b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our </a:t>
            </a:r>
            <a:r>
              <a:rPr lang="en-US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PositionalEncoding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class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pos_encoding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PositionalEncoding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 random embedded sequence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manual_seed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628C"/>
                </a:solidFill>
                <a:latin typeface="Consolas" panose="020B0609020204030204" pitchFamily="49" charset="0"/>
              </a:rPr>
              <a:t>68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for reproducible result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x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rand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7125617" y="2017057"/>
            <a:ext cx="4901539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Pass our sequences through the positional encoding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positional_feature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pos_encoding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5FF90"/>
                </a:solidFill>
                <a:latin typeface="Consolas" panose="020B0609020204030204" pitchFamily="49" charset="0"/>
              </a:rPr>
              <a:t>positional_feature</a:t>
            </a:r>
            <a:r>
              <a:rPr lang="en-US" dirty="0">
                <a:solidFill>
                  <a:srgbClr val="A5FF9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positional_feature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5FF90"/>
                </a:solidFill>
                <a:latin typeface="Consolas" panose="020B0609020204030204" pitchFamily="49" charset="0"/>
              </a:rPr>
              <a:t>positional_feature</a:t>
            </a:r>
            <a:r>
              <a:rPr lang="en-US" dirty="0">
                <a:solidFill>
                  <a:srgbClr val="A5FF90"/>
                </a:solidFill>
                <a:latin typeface="Consolas" panose="020B0609020204030204" pitchFamily="49" charset="0"/>
              </a:rPr>
              <a:t> shape: </a:t>
            </a:r>
            <a:r>
              <a:rPr lang="en-US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positional_feature</a:t>
            </a:r>
            <a:r>
              <a:rPr lang="en-US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EFFFF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076E71-816B-5494-A867-54997964E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16" y="4419250"/>
            <a:ext cx="4832086" cy="1145126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336585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61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367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66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CA6A3-16CE-E3C8-7309-186A971C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0BF1-D898-BAFF-EF8C-322ABEAD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45FE76C-0047-309D-B48B-1EC4211C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FA59EFE-A75E-9471-189F-63A7E0FC2D45}"/>
              </a:ext>
            </a:extLst>
          </p:cNvPr>
          <p:cNvSpPr/>
          <p:nvPr/>
        </p:nvSpPr>
        <p:spPr>
          <a:xfrm>
            <a:off x="11353800" y="5128695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6DB60-1FE9-A9CE-DA92-F1D660D9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28AB1EF7-FC54-7055-567C-E3A871A624C3}"/>
              </a:ext>
            </a:extLst>
          </p:cNvPr>
          <p:cNvSpPr/>
          <p:nvPr/>
        </p:nvSpPr>
        <p:spPr>
          <a:xfrm rot="8283348">
            <a:off x="1087383" y="4688993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857443B-21B0-FE7F-4FB1-5A01533840E9}"/>
              </a:ext>
            </a:extLst>
          </p:cNvPr>
          <p:cNvSpPr/>
          <p:nvPr/>
        </p:nvSpPr>
        <p:spPr>
          <a:xfrm rot="13316652" flipH="1">
            <a:off x="3019320" y="4688992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4E66645F-EC56-F718-D04F-A03BF19A80CB}"/>
              </a:ext>
            </a:extLst>
          </p:cNvPr>
          <p:cNvSpPr/>
          <p:nvPr/>
        </p:nvSpPr>
        <p:spPr>
          <a:xfrm rot="13316652" flipH="1">
            <a:off x="3019320" y="3889339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9" grpId="0" animBg="1"/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600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Ensure that the embedding dimensionality is divisible by the number of heads.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num_heads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should be zero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# Initialize the linear transformations for the queries, keys, values, and output.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637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6C4094F-300E-0903-B238-C87944D45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7FCA8-E833-1F6E-3D35-F8D12CC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Step-by-Step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3847-A354-85B0-5EB4-5595D434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CCDB9D-E897-6B4C-7D11-2F6D9F2DFDB6}"/>
              </a:ext>
            </a:extLst>
          </p:cNvPr>
          <p:cNvCxnSpPr>
            <a:cxnSpLocks/>
          </p:cNvCxnSpPr>
          <p:nvPr/>
        </p:nvCxnSpPr>
        <p:spPr>
          <a:xfrm>
            <a:off x="8735627" y="4350058"/>
            <a:ext cx="124915" cy="687887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ABD03D3-CA75-59CD-FA2F-0A8CC1CD8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55"/>
          <a:stretch/>
        </p:blipFill>
        <p:spPr>
          <a:xfrm>
            <a:off x="5644623" y="5037945"/>
            <a:ext cx="3215919" cy="165112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5C300C-40AB-54F3-326A-97429BEA614C}"/>
              </a:ext>
            </a:extLst>
          </p:cNvPr>
          <p:cNvCxnSpPr>
            <a:cxnSpLocks/>
          </p:cNvCxnSpPr>
          <p:nvPr/>
        </p:nvCxnSpPr>
        <p:spPr>
          <a:xfrm flipH="1">
            <a:off x="5642137" y="4350058"/>
            <a:ext cx="2108069" cy="687887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1D070-2FEB-409B-1247-BA27E3FB21B2}"/>
              </a:ext>
            </a:extLst>
          </p:cNvPr>
          <p:cNvSpPr/>
          <p:nvPr/>
        </p:nvSpPr>
        <p:spPr>
          <a:xfrm>
            <a:off x="9001957" y="2796466"/>
            <a:ext cx="1970843" cy="224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9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attention function calculates the attention scores for a given query, key, and value.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staticmethod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attention scores.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mask, if provided.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masked_fill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(mask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1e9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dropout function to the attention scores.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weighted sum of the values, along with the attention scores.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5686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6166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# The forward method is called when we pass input data into this layer.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 | key | value: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linear transformations to the query, key, and value.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(query)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(key)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(value)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Reshape and transpose the queries, keys, and values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6221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38472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Calculate the attention.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Concatenate the attention heads.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output linear transformation and return the result.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2149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Calculating Attention Score Without Mask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7018831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path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append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../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layers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MultiHeadAttention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Configuration setting</a:t>
            </a: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h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4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d_k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64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Initialize input tenors, Q, K, V tensors</a:t>
            </a:r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rand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query_k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clone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key_k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clone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value_k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clone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Call the attention function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attention_scores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MultiHeadAttention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query_k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key_k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value_k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mask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None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 err="1">
                <a:solidFill>
                  <a:srgbClr val="FB94FF"/>
                </a:solidFill>
                <a:latin typeface="Consolas" panose="020B0609020204030204" pitchFamily="49" charset="0"/>
              </a:rPr>
              <a:t>nn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7125617" y="2017057"/>
            <a:ext cx="4901539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"Output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 Shape: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"Attention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 Scores Shape: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attention_scores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</a:t>
            </a:r>
            <a:r>
              <a:rPr lang="en-US" sz="1600" dirty="0" err="1">
                <a:solidFill>
                  <a:srgbClr val="A5FF90"/>
                </a:solidFill>
                <a:latin typeface="Consolas" panose="020B0609020204030204" pitchFamily="49" charset="0"/>
              </a:rPr>
              <a:t>"Attention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 Scores: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\n{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attention_scores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4A6FCE-866C-836C-F9C3-4690E67CD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944" y="3472226"/>
            <a:ext cx="3381375" cy="116205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82452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6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9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3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4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96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66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268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Calculating Attention Score With Mask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9322912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nn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nn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layers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MultiHeadAttention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mask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create_decoder_mask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Configuration setting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h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4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d_k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64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Initialize input tensors</a:t>
            </a: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manual_seed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68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for reproducible result</a:t>
            </a:r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rand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query_k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clone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key_k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clone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value_k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clone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8FF"/>
                </a:solidFill>
                <a:latin typeface="Consolas" panose="020B0609020204030204" pitchFamily="49" charset="0"/>
              </a:rPr>
              <a:t># Create decoder mask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decoder_input_ids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tensor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([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68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pad_token_id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tensor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([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])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padding token ID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decoder_mask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create_decoder_mask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decoder_input_ids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pad_token_id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7125617" y="2017057"/>
            <a:ext cx="4901539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Call the attention function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attention_scores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MultiHeadAttention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query_k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key_k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value_k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mask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decoder_mask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nn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(…)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865C08-5DFA-06E7-95AF-E6B294687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355" y="3876438"/>
            <a:ext cx="3600450" cy="239077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43441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1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96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71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96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16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12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171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Multi Head Attention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6622844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path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append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../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layer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MultiHeadAttention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Initiate config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5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h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3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the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MultiHeadAttention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class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multi_head_attention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MultiHeadAttention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h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random tensors </a:t>
            </a: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manual_seed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68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for reproducible result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rand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30469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query, key, value. 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query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clone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key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clone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value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input_tensor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clone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Call multi-head attention layer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attention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multi_head_attention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query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key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attention: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attention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attention shape: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attention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8F746D-D017-7168-150F-17746E32A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680" y="4900097"/>
            <a:ext cx="4633362" cy="1508891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3939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6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6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6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91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6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61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82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471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872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423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785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7C7DC-B5AA-8ED2-F68C-6916E3B2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2EB0-A707-4A7E-B8CD-21321821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E5FC430-E2C4-1D92-2E71-1B4FB6404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86EA274-13C5-0DA1-8789-EC06E5DC2B53}"/>
              </a:ext>
            </a:extLst>
          </p:cNvPr>
          <p:cNvSpPr/>
          <p:nvPr/>
        </p:nvSpPr>
        <p:spPr>
          <a:xfrm>
            <a:off x="11353800" y="4844850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EDAB4-D1C0-907D-968D-0825B0EE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064F7B72-BC4F-5B7B-DA96-BE199A3F1D58}"/>
              </a:ext>
            </a:extLst>
          </p:cNvPr>
          <p:cNvSpPr/>
          <p:nvPr/>
        </p:nvSpPr>
        <p:spPr>
          <a:xfrm rot="8283348">
            <a:off x="1069799" y="4002689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AD7EFDF8-EDBD-1BCD-C844-DF4134B27BDE}"/>
              </a:ext>
            </a:extLst>
          </p:cNvPr>
          <p:cNvSpPr/>
          <p:nvPr/>
        </p:nvSpPr>
        <p:spPr>
          <a:xfrm rot="13316652" flipH="1">
            <a:off x="3036904" y="3370146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3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sz="1600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first linear transformation,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second linear transformation,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(x))))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9390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Feed Forward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nb_feed_forward.ipynb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6622844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path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append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../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layer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FeedForward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Initiate configuration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5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4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d_ff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2048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the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FeedForward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class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ff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FeedForward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d_ff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 random tensor to represent a batch of sequences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manual_seed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68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for reproducible result of random process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rand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Pass the tensor through the feed-forward network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ff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Initial input tensor: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Output: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Output's shape: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 </a:t>
            </a: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0E5B16-1EBB-824C-60C9-768C9E832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933" y="3919570"/>
            <a:ext cx="4717770" cy="2512529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414884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6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6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31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81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69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6F0D-07AD-3A2C-BA17-F0F3B2175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71DF-6705-CC35-9ECC-838C24D6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Step-by-Step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6CB2-84D2-3834-96B5-7C25A388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Training engine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Pre-processing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Create and initiate transformer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Training loop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7A1966-0AFF-3D3A-AA94-ACCBF83C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3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894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E3508-E852-DE8B-C554-9BDCCAA4B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0C88-3B61-4F1E-4E8A-4C9D0CEF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Normalization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96F4AE6-096D-ED8D-DFF1-C9D9DA466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0A326C6-4340-C2B2-6479-B2D993AACA03}"/>
              </a:ext>
            </a:extLst>
          </p:cNvPr>
          <p:cNvSpPr/>
          <p:nvPr/>
        </p:nvSpPr>
        <p:spPr>
          <a:xfrm>
            <a:off x="11350862" y="4528656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62B85-D4D4-BC65-28A1-E7414EF0C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9903408-EB62-3B94-0712-7930E4CFE1AE}"/>
              </a:ext>
            </a:extLst>
          </p:cNvPr>
          <p:cNvSpPr/>
          <p:nvPr/>
        </p:nvSpPr>
        <p:spPr>
          <a:xfrm rot="8283348">
            <a:off x="1095437" y="4443291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DDF3267-BD53-8553-11AB-BFEC51A180E6}"/>
              </a:ext>
            </a:extLst>
          </p:cNvPr>
          <p:cNvSpPr/>
          <p:nvPr/>
        </p:nvSpPr>
        <p:spPr>
          <a:xfrm rot="13316652" flipH="1">
            <a:off x="3028357" y="3102010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676D5EB2-7AB2-FAB5-D278-DAE9CE361EB4}"/>
              </a:ext>
            </a:extLst>
          </p:cNvPr>
          <p:cNvSpPr/>
          <p:nvPr/>
        </p:nvSpPr>
        <p:spPr>
          <a:xfrm rot="13316652" flipH="1">
            <a:off x="3038996" y="3698360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337615FB-5B8D-8D53-1024-148DEBA02450}"/>
              </a:ext>
            </a:extLst>
          </p:cNvPr>
          <p:cNvSpPr/>
          <p:nvPr/>
        </p:nvSpPr>
        <p:spPr>
          <a:xfrm rot="13316652" flipH="1">
            <a:off x="3038996" y="4339574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D57E2667-B2DE-FACE-02FA-77B8E520E321}"/>
              </a:ext>
            </a:extLst>
          </p:cNvPr>
          <p:cNvSpPr/>
          <p:nvPr/>
        </p:nvSpPr>
        <p:spPr>
          <a:xfrm rot="8283348">
            <a:off x="1109167" y="3802097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0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  <p:bldP spid="12" grpId="0" animBg="1"/>
      <p:bldP spid="13" grpId="0" animBg="1"/>
      <p:bldP spid="1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scale and shift parameters, which are learnable.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epsilon value.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C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alculate the mean and standard deviation of the input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mean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std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Scale and shift the normalized value,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mean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std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8685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Layer Normalization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nb_layer_normalization.ipynb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6622844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path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append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../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layer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LayerNorm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Initiate configuration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5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3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our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LayerNorm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class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layer_norm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LayerNorm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 random tensor to represent a batch of sequences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manual_seed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68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for reproducible result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rand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Pass our sequences through the layer normalization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normalized_sequences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layer_norm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Initial input tensor: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Normalized sequences: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normalized_sequences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Normalized sequences shape: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normalized_sequences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3A0379-19E3-24E2-C2D7-E40FA1B64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560" y="4384261"/>
            <a:ext cx="4734920" cy="2195116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428763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31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86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68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Connection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803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1C50-03EA-D5E2-6317-1C54F17E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17F-08F5-AA46-F88F-D5078470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Connection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D43E6EA-0CD0-26E5-1191-9F05CE6F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ED4AF5CE-4948-A586-042D-5E24715CCB67}"/>
              </a:ext>
            </a:extLst>
          </p:cNvPr>
          <p:cNvSpPr/>
          <p:nvPr/>
        </p:nvSpPr>
        <p:spPr>
          <a:xfrm>
            <a:off x="11353800" y="4264254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8F92D-F4F3-B7DF-7154-90705A27A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D71EA09C-A31E-61A5-ED5E-445A0744F476}"/>
              </a:ext>
            </a:extLst>
          </p:cNvPr>
          <p:cNvSpPr/>
          <p:nvPr/>
        </p:nvSpPr>
        <p:spPr>
          <a:xfrm rot="8283348">
            <a:off x="925795" y="4446775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18D9DED-0588-DC80-74FE-704CF01841CE}"/>
              </a:ext>
            </a:extLst>
          </p:cNvPr>
          <p:cNvSpPr/>
          <p:nvPr/>
        </p:nvSpPr>
        <p:spPr>
          <a:xfrm rot="13316652" flipH="1">
            <a:off x="3153297" y="4446775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FD38F91-757D-094C-B511-C677ED74085B}"/>
              </a:ext>
            </a:extLst>
          </p:cNvPr>
          <p:cNvSpPr/>
          <p:nvPr/>
        </p:nvSpPr>
        <p:spPr>
          <a:xfrm rot="8283348">
            <a:off x="925794" y="3802096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4E5656C-2EF6-09F0-D0BA-3F2CA2089180}"/>
              </a:ext>
            </a:extLst>
          </p:cNvPr>
          <p:cNvSpPr/>
          <p:nvPr/>
        </p:nvSpPr>
        <p:spPr>
          <a:xfrm rot="13316652" flipH="1">
            <a:off x="3153296" y="3687901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7CADC78-95BB-503D-9864-A4F72BC53609}"/>
              </a:ext>
            </a:extLst>
          </p:cNvPr>
          <p:cNvSpPr/>
          <p:nvPr/>
        </p:nvSpPr>
        <p:spPr>
          <a:xfrm rot="13316652" flipH="1">
            <a:off x="3153296" y="3091551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52B59-F99D-FAAF-3A1E-EC7BB894C562}"/>
              </a:ext>
            </a:extLst>
          </p:cNvPr>
          <p:cNvSpPr/>
          <p:nvPr/>
        </p:nvSpPr>
        <p:spPr>
          <a:xfrm>
            <a:off x="260082" y="1690689"/>
            <a:ext cx="11716281" cy="5133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Connection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2731-6AAA-590B-A04B-9CFD5A62458C}"/>
              </a:ext>
            </a:extLst>
          </p:cNvPr>
          <p:cNvSpPr/>
          <p:nvPr/>
        </p:nvSpPr>
        <p:spPr>
          <a:xfrm>
            <a:off x="252959" y="1690689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EB742-05FE-9830-77BA-66098AAFC176}"/>
              </a:ext>
            </a:extLst>
          </p:cNvPr>
          <p:cNvSpPr/>
          <p:nvPr/>
        </p:nvSpPr>
        <p:spPr>
          <a:xfrm>
            <a:off x="1400973" y="1690688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21B18-3EE0-857D-5825-3B12A2B5F790}"/>
              </a:ext>
            </a:extLst>
          </p:cNvPr>
          <p:cNvGrpSpPr/>
          <p:nvPr/>
        </p:nvGrpSpPr>
        <p:grpSpPr>
          <a:xfrm>
            <a:off x="484427" y="1844517"/>
            <a:ext cx="653739" cy="170917"/>
            <a:chOff x="462204" y="914403"/>
            <a:chExt cx="653739" cy="170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467FD4-8626-EBC3-22D3-583BD9D0F7C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4FF2DD-C67D-0F51-6211-FF0B2092354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21B38-FB9A-35D2-F958-D95DE3FE81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B40F0D-7D4B-5293-EEAD-75578143786A}"/>
              </a:ext>
            </a:extLst>
          </p:cNvPr>
          <p:cNvSpPr txBox="1"/>
          <p:nvPr/>
        </p:nvSpPr>
        <p:spPr>
          <a:xfrm>
            <a:off x="314202" y="2236822"/>
            <a:ext cx="11662161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 layer.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sublayer</a:t>
            </a:r>
            <a:r>
              <a:rPr lang="en-US" sz="1600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layer normalization to the input, passes the result through the sublayer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(sublayer(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 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8289C120-F945-1E7B-6EF9-4050D69F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88" y="1810315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8788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626" cy="1325563"/>
          </a:xfrm>
        </p:spPr>
        <p:txBody>
          <a:bodyPr>
            <a:normAutofit/>
          </a:bodyPr>
          <a:lstStyle/>
          <a:p>
            <a:r>
              <a:rPr lang="en-US" dirty="0"/>
              <a:t>Residual Connection - Playground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688ED-CA44-0356-456B-821FEDB176C0}"/>
              </a:ext>
            </a:extLst>
          </p:cNvPr>
          <p:cNvSpPr/>
          <p:nvPr/>
        </p:nvSpPr>
        <p:spPr>
          <a:xfrm>
            <a:off x="234297" y="1426559"/>
            <a:ext cx="11792860" cy="538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22F04-510A-DA74-E119-BD089CFFC6BB}"/>
              </a:ext>
            </a:extLst>
          </p:cNvPr>
          <p:cNvSpPr/>
          <p:nvPr/>
        </p:nvSpPr>
        <p:spPr>
          <a:xfrm>
            <a:off x="234297" y="1426560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DCCA1-D430-5F51-5E9B-EDEBD5EA8D27}"/>
              </a:ext>
            </a:extLst>
          </p:cNvPr>
          <p:cNvSpPr/>
          <p:nvPr/>
        </p:nvSpPr>
        <p:spPr>
          <a:xfrm>
            <a:off x="1382312" y="1426559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nb_residual_connection.ipynb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B8A07-DC8D-63A1-CD57-047BF43B3DD6}"/>
              </a:ext>
            </a:extLst>
          </p:cNvPr>
          <p:cNvGrpSpPr/>
          <p:nvPr/>
        </p:nvGrpSpPr>
        <p:grpSpPr>
          <a:xfrm>
            <a:off x="465766" y="1580388"/>
            <a:ext cx="653739" cy="170917"/>
            <a:chOff x="462204" y="914403"/>
            <a:chExt cx="653739" cy="1709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B3FC0E-9053-A0A4-0120-359105F3F2B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6AB937-FFC1-5E31-FCDC-F8EDA3C097B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AAA7E-5DC4-F01C-D0BA-A0ED6DE7A9D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C13EA7-F067-70B8-3391-A9B7C16F6BC8}"/>
              </a:ext>
            </a:extLst>
          </p:cNvPr>
          <p:cNvSpPr txBox="1"/>
          <p:nvPr/>
        </p:nvSpPr>
        <p:spPr>
          <a:xfrm>
            <a:off x="295541" y="1926038"/>
            <a:ext cx="6924768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sys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path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append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../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transformer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layer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FeedForward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ResidualConnection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Initiate configuration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5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d_ff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2048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3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0.1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an instance of the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ResidualConnection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and </a:t>
            </a:r>
            <a:r>
              <a:rPr lang="en-US" sz="1600" i="1" dirty="0" err="1">
                <a:solidFill>
                  <a:srgbClr val="0088FF"/>
                </a:solidFill>
                <a:latin typeface="Consolas" panose="020B0609020204030204" pitchFamily="49" charset="0"/>
              </a:rPr>
              <a:t>FeedForward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 classes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residual_connection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ResidualConnection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feed_forward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FeedForward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d_ff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d_ff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dropout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4E05B-42AC-CAFB-B6B8-CA321A3CA91A}"/>
              </a:ext>
            </a:extLst>
          </p:cNvPr>
          <p:cNvSpPr txBox="1"/>
          <p:nvPr/>
        </p:nvSpPr>
        <p:spPr>
          <a:xfrm>
            <a:off x="6685473" y="2017057"/>
            <a:ext cx="5341684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Create a random input tensor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manual_seed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68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reproducible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torch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C600"/>
                </a:solidFill>
                <a:latin typeface="Consolas" panose="020B0609020204030204" pitchFamily="49" charset="0"/>
              </a:rPr>
              <a:t>rand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batch_size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seq_len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d_model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 </a:t>
            </a: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i="1" dirty="0">
                <a:solidFill>
                  <a:srgbClr val="0088FF"/>
                </a:solidFill>
                <a:latin typeface="Consolas" panose="020B0609020204030204" pitchFamily="49" charset="0"/>
              </a:rPr>
              <a:t># Call residual connection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 </a:t>
            </a:r>
            <a:r>
              <a:rPr lang="en-US" sz="1600" dirty="0">
                <a:solidFill>
                  <a:srgbClr val="FF9D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residual_connection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feed_forward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Initial input tensor: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Output shape: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 err="1">
                <a:solidFill>
                  <a:srgbClr val="E1EFFF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EFFFF"/>
                </a:solidFill>
                <a:latin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FFC60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5FF90"/>
                </a:solidFill>
                <a:latin typeface="Consolas" panose="020B0609020204030204" pitchFamily="49" charset="0"/>
              </a:rPr>
              <a:t>Output: </a:t>
            </a:r>
            <a:r>
              <a:rPr lang="en-US" sz="1600" dirty="0">
                <a:solidFill>
                  <a:srgbClr val="FF628C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92FC79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output</a:t>
            </a:r>
            <a:r>
              <a:rPr lang="en-US" sz="1600" dirty="0">
                <a:solidFill>
                  <a:srgbClr val="E1EFFF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Picture 2" descr="Project Jupyter - Wikipedia">
            <a:extLst>
              <a:ext uri="{FF2B5EF4-FFF2-40B4-BE49-F238E27FC236}">
                <a16:creationId xmlns:a16="http://schemas.microsoft.com/office/drawing/2014/main" id="{289CA713-95E1-CF3D-3F5C-CC7AF763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1461143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09B95F-1DD2-3481-CD86-99D9A9FC2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495" y="4729470"/>
            <a:ext cx="4000847" cy="1806097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322666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6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46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31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46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1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7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471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81B2-37F7-FFE6-2556-BC140AA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F4F3-1680-40F7-EB19-DC5D2C30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995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74996-FE95-4C89-28EA-0B8532A94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CC22-6242-4665-2CAF-CAC2968B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EC8EFE1-38B9-704E-995E-916E939A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4EAB587-609E-C705-5C99-A5B6FF783BA0}"/>
              </a:ext>
            </a:extLst>
          </p:cNvPr>
          <p:cNvSpPr/>
          <p:nvPr/>
        </p:nvSpPr>
        <p:spPr>
          <a:xfrm>
            <a:off x="11350862" y="3971548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C65A9-804B-0AC4-8B05-2A800FDD6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5FC01575-A9B9-2634-DFF7-FCAC2C422985}"/>
              </a:ext>
            </a:extLst>
          </p:cNvPr>
          <p:cNvSpPr/>
          <p:nvPr/>
        </p:nvSpPr>
        <p:spPr>
          <a:xfrm rot="13316652" flipH="1">
            <a:off x="3012619" y="2827782"/>
            <a:ext cx="318896" cy="25279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5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791</TotalTime>
  <Words>15191</Words>
  <Application>Microsoft Office PowerPoint</Application>
  <PresentationFormat>Widescreen</PresentationFormat>
  <Paragraphs>1807</Paragraphs>
  <Slides>179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179</vt:i4>
      </vt:variant>
    </vt:vector>
  </HeadingPairs>
  <TitlesOfParts>
    <vt:vector size="188" baseType="lpstr">
      <vt:lpstr>Arial</vt:lpstr>
      <vt:lpstr>Avenir Next LT Pro</vt:lpstr>
      <vt:lpstr>Avenir Next LT Pro Light</vt:lpstr>
      <vt:lpstr>Calibri</vt:lpstr>
      <vt:lpstr>Cambria Math</vt:lpstr>
      <vt:lpstr>Consolas</vt:lpstr>
      <vt:lpstr>Segoe WPC</vt:lpstr>
      <vt:lpstr>Wingdings</vt:lpstr>
      <vt:lpstr>Office Theme</vt:lpstr>
      <vt:lpstr>Part 3 – Implementing Transformer from Scratch with PyTorch </vt:lpstr>
      <vt:lpstr>In Part 2, …</vt:lpstr>
      <vt:lpstr>What We Will Learn</vt:lpstr>
      <vt:lpstr>Implementation Formula </vt:lpstr>
      <vt:lpstr>Implementation Plan</vt:lpstr>
      <vt:lpstr>Introduction to Training Process Implementation</vt:lpstr>
      <vt:lpstr>Training Process</vt:lpstr>
      <vt:lpstr>Training Step-by-Step </vt:lpstr>
      <vt:lpstr>Training Step-by-Step </vt:lpstr>
      <vt:lpstr>Preprocessing Data</vt:lpstr>
      <vt:lpstr>Create Transformer Model</vt:lpstr>
      <vt:lpstr>Training Loop</vt:lpstr>
      <vt:lpstr>Training Process | Put it all together</vt:lpstr>
      <vt:lpstr>Implementing Transformer as a Python Package</vt:lpstr>
      <vt:lpstr>Source Code Structure</vt:lpstr>
      <vt:lpstr>Source code structure</vt:lpstr>
      <vt:lpstr>Transformer classes / functions</vt:lpstr>
      <vt:lpstr>For Data Preparation</vt:lpstr>
      <vt:lpstr>For Transformer Building Blocks</vt:lpstr>
      <vt:lpstr>For Creating Transformer Model</vt:lpstr>
      <vt:lpstr>For Training Process</vt:lpstr>
      <vt:lpstr>For Inference Process</vt:lpstr>
      <vt:lpstr>Implementing Data Preparation Classes/Functions </vt:lpstr>
      <vt:lpstr>Load Config</vt:lpstr>
      <vt:lpstr>Load Config</vt:lpstr>
      <vt:lpstr>Load Config</vt:lpstr>
      <vt:lpstr>Load Config - Playground</vt:lpstr>
      <vt:lpstr>Get Dataset</vt:lpstr>
      <vt:lpstr>Get Dataset</vt:lpstr>
      <vt:lpstr>Get Dataset</vt:lpstr>
      <vt:lpstr>Get Dataset - Playground</vt:lpstr>
      <vt:lpstr>Get Tokenizer</vt:lpstr>
      <vt:lpstr>Get Tokenizer</vt:lpstr>
      <vt:lpstr>Get Tokenizer</vt:lpstr>
      <vt:lpstr>Get Tokenizer</vt:lpstr>
      <vt:lpstr>Get Tokenizer - Playground</vt:lpstr>
      <vt:lpstr>Get Tokenizer - Playground</vt:lpstr>
      <vt:lpstr>Creating Mask Functions</vt:lpstr>
      <vt:lpstr>Creating Mask Functions</vt:lpstr>
      <vt:lpstr>Creating Encoder Mask</vt:lpstr>
      <vt:lpstr>Creating Encoder Mask</vt:lpstr>
      <vt:lpstr>Creating Encoder Mask - Playground</vt:lpstr>
      <vt:lpstr>Creating Padding Mask</vt:lpstr>
      <vt:lpstr>Creating Padding Mask</vt:lpstr>
      <vt:lpstr>Creating Padding Mask - Playground</vt:lpstr>
      <vt:lpstr>Creating Causal Mask</vt:lpstr>
      <vt:lpstr>Creating Causal Mask</vt:lpstr>
      <vt:lpstr>Creating Causal Mask</vt:lpstr>
      <vt:lpstr>Creating Causal Mask</vt:lpstr>
      <vt:lpstr>Creating Causal Mask</vt:lpstr>
      <vt:lpstr>Creating Causal Mask - Playground</vt:lpstr>
      <vt:lpstr>Creating Decoder Mask</vt:lpstr>
      <vt:lpstr>Creating Decoder Mask</vt:lpstr>
      <vt:lpstr>Creating Decoder Mask - Playground</vt:lpstr>
      <vt:lpstr>Data Preprocessor Class</vt:lpstr>
      <vt:lpstr>Data Preprocessor</vt:lpstr>
      <vt:lpstr>Data Preprocessor</vt:lpstr>
      <vt:lpstr>Data Preprocessor</vt:lpstr>
      <vt:lpstr>Data Preprocessor</vt:lpstr>
      <vt:lpstr>Data Preprocessor</vt:lpstr>
      <vt:lpstr>Data Preprocessor</vt:lpstr>
      <vt:lpstr>Preprocessing Data </vt:lpstr>
      <vt:lpstr>Preprocessing Data</vt:lpstr>
      <vt:lpstr>Preprocessing Data</vt:lpstr>
      <vt:lpstr>Preprocessing Data</vt:lpstr>
      <vt:lpstr>Preprocessing Data</vt:lpstr>
      <vt:lpstr>Transformer Building Blocks</vt:lpstr>
      <vt:lpstr>Input / Output Embedding</vt:lpstr>
      <vt:lpstr>Input Embedding</vt:lpstr>
      <vt:lpstr>Input Embedding</vt:lpstr>
      <vt:lpstr>Input Embedding - Playground</vt:lpstr>
      <vt:lpstr>Positional Encoding</vt:lpstr>
      <vt:lpstr>Positional Encoding</vt:lpstr>
      <vt:lpstr>Positional Encoding</vt:lpstr>
      <vt:lpstr>Positional Encoding</vt:lpstr>
      <vt:lpstr>Positional Encoding - Playground</vt:lpstr>
      <vt:lpstr>Multi-Head Attention</vt:lpstr>
      <vt:lpstr>Multi-Head Attention</vt:lpstr>
      <vt:lpstr>Multi-Head Attention</vt:lpstr>
      <vt:lpstr>Multi-Head Attention</vt:lpstr>
      <vt:lpstr>Multi-Head Attention</vt:lpstr>
      <vt:lpstr>Multi-Head Attention</vt:lpstr>
      <vt:lpstr>Calculating Attention Score Without Mask</vt:lpstr>
      <vt:lpstr>Calculating Attention Score With Mask</vt:lpstr>
      <vt:lpstr>Multi Head Attention - Playground</vt:lpstr>
      <vt:lpstr>Feed Forward</vt:lpstr>
      <vt:lpstr>Feed Forward</vt:lpstr>
      <vt:lpstr>Feed Forward</vt:lpstr>
      <vt:lpstr>Feed Forward - Playground</vt:lpstr>
      <vt:lpstr>Layer Normalization</vt:lpstr>
      <vt:lpstr>Layer Normalization</vt:lpstr>
      <vt:lpstr>Layer Normalization</vt:lpstr>
      <vt:lpstr>Layer Normalization - Playground</vt:lpstr>
      <vt:lpstr>Residual Connection</vt:lpstr>
      <vt:lpstr>Residual Connection</vt:lpstr>
      <vt:lpstr>Residual Connection</vt:lpstr>
      <vt:lpstr>Residual Connection - Playground</vt:lpstr>
      <vt:lpstr>Projection</vt:lpstr>
      <vt:lpstr>Projection</vt:lpstr>
      <vt:lpstr>Projection</vt:lpstr>
      <vt:lpstr>Projection - Playground</vt:lpstr>
      <vt:lpstr>Encoder Layer</vt:lpstr>
      <vt:lpstr>Encoder Layer</vt:lpstr>
      <vt:lpstr>Encoder Layer</vt:lpstr>
      <vt:lpstr>Encoder Layer</vt:lpstr>
      <vt:lpstr>Encoder</vt:lpstr>
      <vt:lpstr>Encoder</vt:lpstr>
      <vt:lpstr>Encoder</vt:lpstr>
      <vt:lpstr>Encoder - Playground</vt:lpstr>
      <vt:lpstr>Encoder - Playground</vt:lpstr>
      <vt:lpstr>Decoder Layer</vt:lpstr>
      <vt:lpstr>Decoder Layer</vt:lpstr>
      <vt:lpstr>Decoder Layer</vt:lpstr>
      <vt:lpstr>Decoder Layer</vt:lpstr>
      <vt:lpstr>Decoder</vt:lpstr>
      <vt:lpstr>Decoder</vt:lpstr>
      <vt:lpstr>Decoder</vt:lpstr>
      <vt:lpstr>Decoder - Playground</vt:lpstr>
      <vt:lpstr>Decoder - Playground</vt:lpstr>
      <vt:lpstr>Transformer</vt:lpstr>
      <vt:lpstr>Transformer</vt:lpstr>
      <vt:lpstr>Transformer</vt:lpstr>
      <vt:lpstr>Transformer</vt:lpstr>
      <vt:lpstr>Creating Transformer Model</vt:lpstr>
      <vt:lpstr>Creating Transformer Model</vt:lpstr>
      <vt:lpstr>Creating Transformer Model</vt:lpstr>
      <vt:lpstr>Creating Transformer Model</vt:lpstr>
      <vt:lpstr>Creating Transformer Model</vt:lpstr>
      <vt:lpstr>Creating Transformer Model</vt:lpstr>
      <vt:lpstr>Creating Transformer Model - Playground</vt:lpstr>
      <vt:lpstr>Creating Transformer Model - Playground</vt:lpstr>
      <vt:lpstr>Creating Transformer Model - Playground</vt:lpstr>
      <vt:lpstr>Softmax</vt:lpstr>
      <vt:lpstr>Softmax</vt:lpstr>
      <vt:lpstr>Softmax - Playground</vt:lpstr>
      <vt:lpstr>Cross Entropy Loss</vt:lpstr>
      <vt:lpstr>Cross Entropy Loss</vt:lpstr>
      <vt:lpstr>Cross Entropy Loss</vt:lpstr>
      <vt:lpstr>Cross Entropy Loss - Playground</vt:lpstr>
      <vt:lpstr>Cross Entropy Loss - Playground</vt:lpstr>
      <vt:lpstr>Train Engine</vt:lpstr>
      <vt:lpstr>Train Engine</vt:lpstr>
      <vt:lpstr>Train Engine</vt:lpstr>
      <vt:lpstr>Train Engine</vt:lpstr>
      <vt:lpstr>Train Engine</vt:lpstr>
      <vt:lpstr>Train Engine</vt:lpstr>
      <vt:lpstr>Train Engine</vt:lpstr>
      <vt:lpstr>Train Engine</vt:lpstr>
      <vt:lpstr>Train Engine</vt:lpstr>
      <vt:lpstr>Train Engine</vt:lpstr>
      <vt:lpstr>Train Engine</vt:lpstr>
      <vt:lpstr>Evaluation During Training</vt:lpstr>
      <vt:lpstr>Evaluation During Training</vt:lpstr>
      <vt:lpstr>Evaluation During Training</vt:lpstr>
      <vt:lpstr>Evaluation During Training</vt:lpstr>
      <vt:lpstr>Evaluation During Training</vt:lpstr>
      <vt:lpstr>Evaluation During Training</vt:lpstr>
      <vt:lpstr>Evaluation During Training</vt:lpstr>
      <vt:lpstr>Inference During Training</vt:lpstr>
      <vt:lpstr>Inference During Training</vt:lpstr>
      <vt:lpstr>Inference During Training</vt:lpstr>
      <vt:lpstr>Inference During Training</vt:lpstr>
      <vt:lpstr>Inference During Training</vt:lpstr>
      <vt:lpstr>Training in Action</vt:lpstr>
      <vt:lpstr>Training in Action</vt:lpstr>
      <vt:lpstr>Training in action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 – Playground</vt:lpstr>
      <vt:lpstr>Inference – Playground</vt:lpstr>
      <vt:lpstr>Inference – Playground</vt:lpstr>
      <vt:lpstr>What We Have Learned</vt:lpstr>
      <vt:lpstr>In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Papa Quang DUONG</cp:lastModifiedBy>
  <cp:revision>107</cp:revision>
  <dcterms:created xsi:type="dcterms:W3CDTF">2024-02-20T20:54:33Z</dcterms:created>
  <dcterms:modified xsi:type="dcterms:W3CDTF">2024-07-03T09:26:19Z</dcterms:modified>
</cp:coreProperties>
</file>